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84" r:id="rId5"/>
    <p:sldId id="259" r:id="rId6"/>
    <p:sldId id="260" r:id="rId7"/>
    <p:sldId id="261" r:id="rId8"/>
    <p:sldId id="262" r:id="rId9"/>
    <p:sldId id="263" r:id="rId10"/>
    <p:sldId id="264" r:id="rId11"/>
    <p:sldId id="285" r:id="rId12"/>
    <p:sldId id="265" r:id="rId13"/>
    <p:sldId id="289" r:id="rId14"/>
    <p:sldId id="266" r:id="rId15"/>
    <p:sldId id="267" r:id="rId16"/>
    <p:sldId id="268" r:id="rId17"/>
    <p:sldId id="269" r:id="rId18"/>
    <p:sldId id="270" r:id="rId19"/>
    <p:sldId id="271" r:id="rId20"/>
    <p:sldId id="272" r:id="rId21"/>
    <p:sldId id="274" r:id="rId22"/>
    <p:sldId id="275" r:id="rId23"/>
    <p:sldId id="276" r:id="rId24"/>
    <p:sldId id="277" r:id="rId25"/>
    <p:sldId id="278" r:id="rId26"/>
    <p:sldId id="279" r:id="rId27"/>
    <p:sldId id="280" r:id="rId28"/>
    <p:sldId id="283" r:id="rId29"/>
    <p:sldId id="286" r:id="rId30"/>
    <p:sldId id="288" r:id="rId31"/>
  </p:sldIdLst>
  <p:sldSz cx="9144000" cy="6858000" type="screen4x3"/>
  <p:notesSz cx="6858000" cy="9144000"/>
  <p:defaultTex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5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69" d="100"/>
          <a:sy n="69" d="100"/>
        </p:scale>
        <p:origin x="-133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2.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lvl1pPr>
              <a:defRPr/>
            </a:lvl1pPr>
          </a:lstStyle>
          <a:p>
            <a:pPr>
              <a:defRPr/>
            </a:pPr>
            <a:fld id="{169EF958-E6C7-4281-8E1A-8036B2E06789}" type="datetimeFigureOut">
              <a:rPr lang="pt-BR"/>
              <a:pPr>
                <a:defRPr/>
              </a:pPr>
              <a:t>10/03/13</a:t>
            </a:fld>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a:lvl1pPr>
          </a:lstStyle>
          <a:p>
            <a:pPr>
              <a:defRPr/>
            </a:pPr>
            <a:fld id="{2A7BEA30-8D02-4C7F-AF80-7BEA4F7A0D4C}" type="slidenum">
              <a:rPr lang="pt-BR"/>
              <a:pPr>
                <a:defRPr/>
              </a:pPr>
              <a:t>‹nº›</a:t>
            </a:fld>
            <a:endParaRPr lang="pt-BR"/>
          </a:p>
        </p:txBody>
      </p:sp>
    </p:spTree>
  </p:cSld>
  <p:clrMapOvr>
    <a:masterClrMapping/>
  </p:clrMapOvr>
  <p:transition spd="med">
    <p:newsfla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lvl1pPr>
              <a:defRPr/>
            </a:lvl1pPr>
          </a:lstStyle>
          <a:p>
            <a:pPr>
              <a:defRPr/>
            </a:pPr>
            <a:fld id="{43BE92AB-7FF4-4647-9ABF-C1F4783A474C}" type="datetimeFigureOut">
              <a:rPr lang="pt-BR"/>
              <a:pPr>
                <a:defRPr/>
              </a:pPr>
              <a:t>10/03/13</a:t>
            </a:fld>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a:lvl1pPr>
          </a:lstStyle>
          <a:p>
            <a:pPr>
              <a:defRPr/>
            </a:pPr>
            <a:fld id="{7BF3DDF0-1430-4BFF-B658-2F11CEC37566}" type="slidenum">
              <a:rPr lang="pt-BR"/>
              <a:pPr>
                <a:defRPr/>
              </a:pPr>
              <a:t>‹nº›</a:t>
            </a:fld>
            <a:endParaRPr lang="pt-BR"/>
          </a:p>
        </p:txBody>
      </p:sp>
    </p:spTree>
  </p:cSld>
  <p:clrMapOvr>
    <a:masterClrMapping/>
  </p:clrMapOvr>
  <p:transition spd="med">
    <p:newsfla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do texto mestre</a:t>
            </a:r>
          </a:p>
        </p:txBody>
      </p:sp>
      <p:sp>
        <p:nvSpPr>
          <p:cNvPr id="4" name="Espaço Reservado para Data 3"/>
          <p:cNvSpPr>
            <a:spLocks noGrp="1"/>
          </p:cNvSpPr>
          <p:nvPr>
            <p:ph type="dt" sz="half" idx="10"/>
          </p:nvPr>
        </p:nvSpPr>
        <p:spPr/>
        <p:txBody>
          <a:bodyPr/>
          <a:lstStyle>
            <a:lvl1pPr>
              <a:defRPr/>
            </a:lvl1pPr>
          </a:lstStyle>
          <a:p>
            <a:pPr>
              <a:defRPr/>
            </a:pPr>
            <a:fld id="{2F5E6A02-DA4E-4313-BC62-160A8408C798}" type="datetimeFigureOut">
              <a:rPr lang="pt-BR"/>
              <a:pPr>
                <a:defRPr/>
              </a:pPr>
              <a:t>10/03/13</a:t>
            </a:fld>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a:lvl1pPr>
          </a:lstStyle>
          <a:p>
            <a:pPr>
              <a:defRPr/>
            </a:pPr>
            <a:fld id="{4F65666D-0312-4F2C-984A-26A32CC38404}" type="slidenum">
              <a:rPr lang="pt-BR"/>
              <a:pPr>
                <a:defRPr/>
              </a:pPr>
              <a:t>‹nº›</a:t>
            </a:fld>
            <a:endParaRPr lang="pt-BR"/>
          </a:p>
        </p:txBody>
      </p:sp>
    </p:spTree>
  </p:cSld>
  <p:clrMapOvr>
    <a:masterClrMapping/>
  </p:clrMapOvr>
  <p:transition spd="med">
    <p:newsfla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3"/>
          <p:cNvSpPr>
            <a:spLocks noGrp="1"/>
          </p:cNvSpPr>
          <p:nvPr>
            <p:ph type="dt" sz="half" idx="10"/>
          </p:nvPr>
        </p:nvSpPr>
        <p:spPr/>
        <p:txBody>
          <a:bodyPr/>
          <a:lstStyle>
            <a:lvl1pPr>
              <a:defRPr/>
            </a:lvl1pPr>
          </a:lstStyle>
          <a:p>
            <a:pPr>
              <a:defRPr/>
            </a:pPr>
            <a:fld id="{30EC5D18-B3C4-4CEA-9310-381CE0A791BA}" type="datetimeFigureOut">
              <a:rPr lang="pt-BR"/>
              <a:pPr>
                <a:defRPr/>
              </a:pPr>
              <a:t>10/03/13</a:t>
            </a:fld>
            <a:endParaRPr lang="pt-BR"/>
          </a:p>
        </p:txBody>
      </p:sp>
      <p:sp>
        <p:nvSpPr>
          <p:cNvPr id="6" name="Espaço Reservado para Rodapé 4"/>
          <p:cNvSpPr>
            <a:spLocks noGrp="1"/>
          </p:cNvSpPr>
          <p:nvPr>
            <p:ph type="ftr" sz="quarter" idx="11"/>
          </p:nvPr>
        </p:nvSpPr>
        <p:spPr/>
        <p:txBody>
          <a:bodyPr/>
          <a:lstStyle>
            <a:lvl1pPr>
              <a:defRPr/>
            </a:lvl1pPr>
          </a:lstStyle>
          <a:p>
            <a:pPr>
              <a:defRPr/>
            </a:pPr>
            <a:endParaRPr lang="pt-BR"/>
          </a:p>
        </p:txBody>
      </p:sp>
      <p:sp>
        <p:nvSpPr>
          <p:cNvPr id="7" name="Espaço Reservado para Número de Slide 5"/>
          <p:cNvSpPr>
            <a:spLocks noGrp="1"/>
          </p:cNvSpPr>
          <p:nvPr>
            <p:ph type="sldNum" sz="quarter" idx="12"/>
          </p:nvPr>
        </p:nvSpPr>
        <p:spPr/>
        <p:txBody>
          <a:bodyPr/>
          <a:lstStyle>
            <a:lvl1pPr>
              <a:defRPr/>
            </a:lvl1pPr>
          </a:lstStyle>
          <a:p>
            <a:pPr>
              <a:defRPr/>
            </a:pPr>
            <a:fld id="{213AD53C-5564-48AC-82D1-4AFF2D84F82D}" type="slidenum">
              <a:rPr lang="pt-BR"/>
              <a:pPr>
                <a:defRPr/>
              </a:pPr>
              <a:t>‹nº›</a:t>
            </a:fld>
            <a:endParaRPr lang="pt-BR"/>
          </a:p>
        </p:txBody>
      </p:sp>
    </p:spTree>
  </p:cSld>
  <p:clrMapOvr>
    <a:masterClrMapping/>
  </p:clrMapOvr>
  <p:transition spd="med">
    <p:newsfla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3"/>
          <p:cNvSpPr>
            <a:spLocks noGrp="1"/>
          </p:cNvSpPr>
          <p:nvPr>
            <p:ph type="dt" sz="half" idx="10"/>
          </p:nvPr>
        </p:nvSpPr>
        <p:spPr/>
        <p:txBody>
          <a:bodyPr/>
          <a:lstStyle>
            <a:lvl1pPr>
              <a:defRPr/>
            </a:lvl1pPr>
          </a:lstStyle>
          <a:p>
            <a:pPr>
              <a:defRPr/>
            </a:pPr>
            <a:fld id="{A1DC43AC-C782-4AF3-B19B-12E57D5AC331}" type="datetimeFigureOut">
              <a:rPr lang="pt-BR"/>
              <a:pPr>
                <a:defRPr/>
              </a:pPr>
              <a:t>10/03/13</a:t>
            </a:fld>
            <a:endParaRPr lang="pt-BR"/>
          </a:p>
        </p:txBody>
      </p:sp>
      <p:sp>
        <p:nvSpPr>
          <p:cNvPr id="8" name="Espaço Reservado para Rodapé 4"/>
          <p:cNvSpPr>
            <a:spLocks noGrp="1"/>
          </p:cNvSpPr>
          <p:nvPr>
            <p:ph type="ftr" sz="quarter" idx="11"/>
          </p:nvPr>
        </p:nvSpPr>
        <p:spPr/>
        <p:txBody>
          <a:bodyPr/>
          <a:lstStyle>
            <a:lvl1pPr>
              <a:defRPr/>
            </a:lvl1pPr>
          </a:lstStyle>
          <a:p>
            <a:pPr>
              <a:defRPr/>
            </a:pPr>
            <a:endParaRPr lang="pt-BR"/>
          </a:p>
        </p:txBody>
      </p:sp>
      <p:sp>
        <p:nvSpPr>
          <p:cNvPr id="9" name="Espaço Reservado para Número de Slide 5"/>
          <p:cNvSpPr>
            <a:spLocks noGrp="1"/>
          </p:cNvSpPr>
          <p:nvPr>
            <p:ph type="sldNum" sz="quarter" idx="12"/>
          </p:nvPr>
        </p:nvSpPr>
        <p:spPr/>
        <p:txBody>
          <a:bodyPr/>
          <a:lstStyle>
            <a:lvl1pPr>
              <a:defRPr/>
            </a:lvl1pPr>
          </a:lstStyle>
          <a:p>
            <a:pPr>
              <a:defRPr/>
            </a:pPr>
            <a:fld id="{5487D6B5-2A53-4AC9-9B72-FBA6CB7DE504}" type="slidenum">
              <a:rPr lang="pt-BR"/>
              <a:pPr>
                <a:defRPr/>
              </a:pPr>
              <a:t>‹nº›</a:t>
            </a:fld>
            <a:endParaRPr lang="pt-BR"/>
          </a:p>
        </p:txBody>
      </p:sp>
    </p:spTree>
  </p:cSld>
  <p:clrMapOvr>
    <a:masterClrMapping/>
  </p:clrMapOvr>
  <p:transition spd="med">
    <p:newsfla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Data 3"/>
          <p:cNvSpPr>
            <a:spLocks noGrp="1"/>
          </p:cNvSpPr>
          <p:nvPr>
            <p:ph type="dt" sz="half" idx="10"/>
          </p:nvPr>
        </p:nvSpPr>
        <p:spPr/>
        <p:txBody>
          <a:bodyPr/>
          <a:lstStyle>
            <a:lvl1pPr>
              <a:defRPr/>
            </a:lvl1pPr>
          </a:lstStyle>
          <a:p>
            <a:pPr>
              <a:defRPr/>
            </a:pPr>
            <a:fld id="{FA439972-2908-45D8-BF95-432C4677E753}" type="datetimeFigureOut">
              <a:rPr lang="pt-BR"/>
              <a:pPr>
                <a:defRPr/>
              </a:pPr>
              <a:t>10/03/13</a:t>
            </a:fld>
            <a:endParaRPr lang="pt-BR"/>
          </a:p>
        </p:txBody>
      </p:sp>
      <p:sp>
        <p:nvSpPr>
          <p:cNvPr id="4" name="Espaço Reservado para Rodapé 4"/>
          <p:cNvSpPr>
            <a:spLocks noGrp="1"/>
          </p:cNvSpPr>
          <p:nvPr>
            <p:ph type="ftr" sz="quarter" idx="11"/>
          </p:nvPr>
        </p:nvSpPr>
        <p:spPr/>
        <p:txBody>
          <a:bodyPr/>
          <a:lstStyle>
            <a:lvl1pPr>
              <a:defRPr/>
            </a:lvl1pPr>
          </a:lstStyle>
          <a:p>
            <a:pPr>
              <a:defRPr/>
            </a:pPr>
            <a:endParaRPr lang="pt-BR"/>
          </a:p>
        </p:txBody>
      </p:sp>
      <p:sp>
        <p:nvSpPr>
          <p:cNvPr id="5" name="Espaço Reservado para Número de Slide 5"/>
          <p:cNvSpPr>
            <a:spLocks noGrp="1"/>
          </p:cNvSpPr>
          <p:nvPr>
            <p:ph type="sldNum" sz="quarter" idx="12"/>
          </p:nvPr>
        </p:nvSpPr>
        <p:spPr/>
        <p:txBody>
          <a:bodyPr/>
          <a:lstStyle>
            <a:lvl1pPr>
              <a:defRPr/>
            </a:lvl1pPr>
          </a:lstStyle>
          <a:p>
            <a:pPr>
              <a:defRPr/>
            </a:pPr>
            <a:fld id="{F9FB599C-3508-4C58-8664-28B7F1222096}" type="slidenum">
              <a:rPr lang="pt-BR"/>
              <a:pPr>
                <a:defRPr/>
              </a:pPr>
              <a:t>‹nº›</a:t>
            </a:fld>
            <a:endParaRPr lang="pt-BR"/>
          </a:p>
        </p:txBody>
      </p:sp>
    </p:spTree>
  </p:cSld>
  <p:clrMapOvr>
    <a:masterClrMapping/>
  </p:clrMapOvr>
  <p:transition spd="med">
    <p:newsfla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3"/>
          <p:cNvSpPr>
            <a:spLocks noGrp="1"/>
          </p:cNvSpPr>
          <p:nvPr>
            <p:ph type="dt" sz="half" idx="10"/>
          </p:nvPr>
        </p:nvSpPr>
        <p:spPr/>
        <p:txBody>
          <a:bodyPr/>
          <a:lstStyle>
            <a:lvl1pPr>
              <a:defRPr/>
            </a:lvl1pPr>
          </a:lstStyle>
          <a:p>
            <a:pPr>
              <a:defRPr/>
            </a:pPr>
            <a:fld id="{D504954D-D5CC-49BF-B79A-3FCE144B32F4}" type="datetimeFigureOut">
              <a:rPr lang="pt-BR"/>
              <a:pPr>
                <a:defRPr/>
              </a:pPr>
              <a:t>10/03/13</a:t>
            </a:fld>
            <a:endParaRPr lang="pt-BR"/>
          </a:p>
        </p:txBody>
      </p:sp>
      <p:sp>
        <p:nvSpPr>
          <p:cNvPr id="3" name="Espaço Reservado para Rodapé 4"/>
          <p:cNvSpPr>
            <a:spLocks noGrp="1"/>
          </p:cNvSpPr>
          <p:nvPr>
            <p:ph type="ftr" sz="quarter" idx="11"/>
          </p:nvPr>
        </p:nvSpPr>
        <p:spPr/>
        <p:txBody>
          <a:bodyPr/>
          <a:lstStyle>
            <a:lvl1pPr>
              <a:defRPr/>
            </a:lvl1pPr>
          </a:lstStyle>
          <a:p>
            <a:pPr>
              <a:defRPr/>
            </a:pPr>
            <a:endParaRPr lang="pt-BR"/>
          </a:p>
        </p:txBody>
      </p:sp>
      <p:sp>
        <p:nvSpPr>
          <p:cNvPr id="4" name="Espaço Reservado para Número de Slide 5"/>
          <p:cNvSpPr>
            <a:spLocks noGrp="1"/>
          </p:cNvSpPr>
          <p:nvPr>
            <p:ph type="sldNum" sz="quarter" idx="12"/>
          </p:nvPr>
        </p:nvSpPr>
        <p:spPr/>
        <p:txBody>
          <a:bodyPr/>
          <a:lstStyle>
            <a:lvl1pPr>
              <a:defRPr/>
            </a:lvl1pPr>
          </a:lstStyle>
          <a:p>
            <a:pPr>
              <a:defRPr/>
            </a:pPr>
            <a:fld id="{4F6B49AD-C537-45D8-9CE1-CFD73CDF9FDA}" type="slidenum">
              <a:rPr lang="pt-BR"/>
              <a:pPr>
                <a:defRPr/>
              </a:pPr>
              <a:t>‹nº›</a:t>
            </a:fld>
            <a:endParaRPr lang="pt-BR"/>
          </a:p>
        </p:txBody>
      </p:sp>
    </p:spTree>
  </p:cSld>
  <p:clrMapOvr>
    <a:masterClrMapping/>
  </p:clrMapOvr>
  <p:transition spd="med">
    <p:newsfla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3"/>
          <p:cNvSpPr>
            <a:spLocks noGrp="1"/>
          </p:cNvSpPr>
          <p:nvPr>
            <p:ph type="dt" sz="half" idx="10"/>
          </p:nvPr>
        </p:nvSpPr>
        <p:spPr/>
        <p:txBody>
          <a:bodyPr/>
          <a:lstStyle>
            <a:lvl1pPr>
              <a:defRPr/>
            </a:lvl1pPr>
          </a:lstStyle>
          <a:p>
            <a:pPr>
              <a:defRPr/>
            </a:pPr>
            <a:fld id="{269FFA3C-EB91-4FAC-AF18-60F66393F654}" type="datetimeFigureOut">
              <a:rPr lang="pt-BR"/>
              <a:pPr>
                <a:defRPr/>
              </a:pPr>
              <a:t>10/03/13</a:t>
            </a:fld>
            <a:endParaRPr lang="pt-BR"/>
          </a:p>
        </p:txBody>
      </p:sp>
      <p:sp>
        <p:nvSpPr>
          <p:cNvPr id="6" name="Espaço Reservado para Rodapé 4"/>
          <p:cNvSpPr>
            <a:spLocks noGrp="1"/>
          </p:cNvSpPr>
          <p:nvPr>
            <p:ph type="ftr" sz="quarter" idx="11"/>
          </p:nvPr>
        </p:nvSpPr>
        <p:spPr/>
        <p:txBody>
          <a:bodyPr/>
          <a:lstStyle>
            <a:lvl1pPr>
              <a:defRPr/>
            </a:lvl1pPr>
          </a:lstStyle>
          <a:p>
            <a:pPr>
              <a:defRPr/>
            </a:pPr>
            <a:endParaRPr lang="pt-BR"/>
          </a:p>
        </p:txBody>
      </p:sp>
      <p:sp>
        <p:nvSpPr>
          <p:cNvPr id="7" name="Espaço Reservado para Número de Slide 5"/>
          <p:cNvSpPr>
            <a:spLocks noGrp="1"/>
          </p:cNvSpPr>
          <p:nvPr>
            <p:ph type="sldNum" sz="quarter" idx="12"/>
          </p:nvPr>
        </p:nvSpPr>
        <p:spPr/>
        <p:txBody>
          <a:bodyPr/>
          <a:lstStyle>
            <a:lvl1pPr>
              <a:defRPr/>
            </a:lvl1pPr>
          </a:lstStyle>
          <a:p>
            <a:pPr>
              <a:defRPr/>
            </a:pPr>
            <a:fld id="{71C07E91-9B2B-437F-B16A-81D0551261F5}" type="slidenum">
              <a:rPr lang="pt-BR"/>
              <a:pPr>
                <a:defRPr/>
              </a:pPr>
              <a:t>‹nº›</a:t>
            </a:fld>
            <a:endParaRPr lang="pt-BR"/>
          </a:p>
        </p:txBody>
      </p:sp>
    </p:spTree>
  </p:cSld>
  <p:clrMapOvr>
    <a:masterClrMapping/>
  </p:clrMapOvr>
  <p:transition spd="med">
    <p:newsfla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3"/>
          <p:cNvSpPr>
            <a:spLocks noGrp="1"/>
          </p:cNvSpPr>
          <p:nvPr>
            <p:ph type="dt" sz="half" idx="10"/>
          </p:nvPr>
        </p:nvSpPr>
        <p:spPr/>
        <p:txBody>
          <a:bodyPr/>
          <a:lstStyle>
            <a:lvl1pPr>
              <a:defRPr/>
            </a:lvl1pPr>
          </a:lstStyle>
          <a:p>
            <a:pPr>
              <a:defRPr/>
            </a:pPr>
            <a:fld id="{2162B106-1B99-4E37-BB6E-B7E9D4661D55}" type="datetimeFigureOut">
              <a:rPr lang="pt-BR"/>
              <a:pPr>
                <a:defRPr/>
              </a:pPr>
              <a:t>10/03/13</a:t>
            </a:fld>
            <a:endParaRPr lang="pt-BR"/>
          </a:p>
        </p:txBody>
      </p:sp>
      <p:sp>
        <p:nvSpPr>
          <p:cNvPr id="6" name="Espaço Reservado para Rodapé 4"/>
          <p:cNvSpPr>
            <a:spLocks noGrp="1"/>
          </p:cNvSpPr>
          <p:nvPr>
            <p:ph type="ftr" sz="quarter" idx="11"/>
          </p:nvPr>
        </p:nvSpPr>
        <p:spPr/>
        <p:txBody>
          <a:bodyPr/>
          <a:lstStyle>
            <a:lvl1pPr>
              <a:defRPr/>
            </a:lvl1pPr>
          </a:lstStyle>
          <a:p>
            <a:pPr>
              <a:defRPr/>
            </a:pPr>
            <a:endParaRPr lang="pt-BR"/>
          </a:p>
        </p:txBody>
      </p:sp>
      <p:sp>
        <p:nvSpPr>
          <p:cNvPr id="7" name="Espaço Reservado para Número de Slide 5"/>
          <p:cNvSpPr>
            <a:spLocks noGrp="1"/>
          </p:cNvSpPr>
          <p:nvPr>
            <p:ph type="sldNum" sz="quarter" idx="12"/>
          </p:nvPr>
        </p:nvSpPr>
        <p:spPr/>
        <p:txBody>
          <a:bodyPr/>
          <a:lstStyle>
            <a:lvl1pPr>
              <a:defRPr/>
            </a:lvl1pPr>
          </a:lstStyle>
          <a:p>
            <a:pPr>
              <a:defRPr/>
            </a:pPr>
            <a:fld id="{E5E3ADE8-2ED6-4ECE-979E-F0F2A511B24C}" type="slidenum">
              <a:rPr lang="pt-BR"/>
              <a:pPr>
                <a:defRPr/>
              </a:pPr>
              <a:t>‹nº›</a:t>
            </a:fld>
            <a:endParaRPr lang="pt-BR"/>
          </a:p>
        </p:txBody>
      </p:sp>
    </p:spTree>
  </p:cSld>
  <p:clrMapOvr>
    <a:masterClrMapping/>
  </p:clrMapOvr>
  <p:transition spd="med">
    <p:newsfla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lvl1pPr>
              <a:defRPr/>
            </a:lvl1pPr>
          </a:lstStyle>
          <a:p>
            <a:pPr>
              <a:defRPr/>
            </a:pPr>
            <a:fld id="{86CF82A6-E2A5-4A8A-AA1A-4DA457BF3625}" type="datetimeFigureOut">
              <a:rPr lang="pt-BR"/>
              <a:pPr>
                <a:defRPr/>
              </a:pPr>
              <a:t>10/03/13</a:t>
            </a:fld>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a:lvl1pPr>
          </a:lstStyle>
          <a:p>
            <a:pPr>
              <a:defRPr/>
            </a:pPr>
            <a:fld id="{B5AD2C97-260E-40EE-8DBA-38B347368AB7}" type="slidenum">
              <a:rPr lang="pt-BR"/>
              <a:pPr>
                <a:defRPr/>
              </a:pPr>
              <a:t>‹nº›</a:t>
            </a:fld>
            <a:endParaRPr lang="pt-BR"/>
          </a:p>
        </p:txBody>
      </p:sp>
    </p:spTree>
  </p:cSld>
  <p:clrMapOvr>
    <a:masterClrMapping/>
  </p:clrMapOvr>
  <p:transition spd="med">
    <p:newsfla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lvl1pPr>
              <a:defRPr/>
            </a:lvl1pPr>
          </a:lstStyle>
          <a:p>
            <a:pPr>
              <a:defRPr/>
            </a:pPr>
            <a:fld id="{A7A6B213-8117-45BC-85AA-6E51AAF34C43}" type="datetimeFigureOut">
              <a:rPr lang="pt-BR"/>
              <a:pPr>
                <a:defRPr/>
              </a:pPr>
              <a:t>10/03/13</a:t>
            </a:fld>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a:lvl1pPr>
          </a:lstStyle>
          <a:p>
            <a:pPr>
              <a:defRPr/>
            </a:pPr>
            <a:fld id="{5C73EF51-2F54-4DE7-9A0E-8079C3C81BAA}" type="slidenum">
              <a:rPr lang="pt-BR"/>
              <a:pPr>
                <a:defRPr/>
              </a:pPr>
              <a:t>‹nº›</a:t>
            </a:fld>
            <a:endParaRPr lang="pt-BR"/>
          </a:p>
        </p:txBody>
      </p:sp>
    </p:spTree>
  </p:cSld>
  <p:clrMapOvr>
    <a:masterClrMapping/>
  </p:clrMapOvr>
  <p:transition spd="med">
    <p:newsfla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Espaço Reservado para Títu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t-BR" smtClean="0"/>
              <a:t>Clique para editar o estilo do título mestre</a:t>
            </a:r>
          </a:p>
        </p:txBody>
      </p:sp>
      <p:sp>
        <p:nvSpPr>
          <p:cNvPr id="2051" name="Espaço Reservado para Tex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D16DA6D8-3C88-40CD-A9A5-C1A1892AC729}" type="datetimeFigureOut">
              <a:rPr lang="pt-BR"/>
              <a:pPr>
                <a:defRPr/>
              </a:pPr>
              <a:t>10/03/13</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A7D7CB8B-7D1E-40D3-88F3-121C3CB690FB}" type="slidenum">
              <a:rPr lang="pt-BR"/>
              <a:pPr>
                <a:defRPr/>
              </a:pPr>
              <a:t>‹nº›</a:t>
            </a:fld>
            <a:endParaRPr 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newsflash/>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w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4.jpe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20.wmf"/><Relationship Id="rId4" Type="http://schemas.openxmlformats.org/officeDocument/2006/relationships/image" Target="../media/image19.wmf"/></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9.wmf"/><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9.wmf"/><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9.wmf"/><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9.wm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wmf"/><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jpeg"/><Relationship Id="rId5" Type="http://schemas.openxmlformats.org/officeDocument/2006/relationships/image" Target="../media/image17.png"/><Relationship Id="rId4" Type="http://schemas.openxmlformats.org/officeDocument/2006/relationships/oleObject" Target="../embeddings/oleObject1.bin"/></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0.wm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wmf"/><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wmf"/><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wmf"/><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Taylorismo%20Claudio%20de%20Moura%20Castro%20-%20VEJA.JPG"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1B331AE3-B62E-4719-80F6-E6F24557B44B}" type="slidenum">
              <a:rPr lang="pt-BR" sz="1100"/>
              <a:pPr>
                <a:defRPr/>
              </a:pPr>
              <a:t>1</a:t>
            </a:fld>
            <a:endParaRPr lang="pt-BR" sz="1100" dirty="0"/>
          </a:p>
        </p:txBody>
      </p:sp>
      <p:sp>
        <p:nvSpPr>
          <p:cNvPr id="26" name="Subtítulo 12"/>
          <p:cNvSpPr txBox="1">
            <a:spLocks/>
          </p:cNvSpPr>
          <p:nvPr/>
        </p:nvSpPr>
        <p:spPr>
          <a:xfrm>
            <a:off x="285750" y="142875"/>
            <a:ext cx="5929313" cy="571500"/>
          </a:xfrm>
          <a:prstGeom prst="rect">
            <a:avLst/>
          </a:prstGeom>
        </p:spPr>
        <p:txBody>
          <a:bodyPr>
            <a:normAutofit lnSpcReduction="100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Teoria Geral da Administração</a:t>
            </a:r>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Subtítulo 12"/>
          <p:cNvSpPr txBox="1">
            <a:spLocks/>
          </p:cNvSpPr>
          <p:nvPr/>
        </p:nvSpPr>
        <p:spPr>
          <a:xfrm>
            <a:off x="428625" y="927100"/>
            <a:ext cx="8072438" cy="430213"/>
          </a:xfrm>
          <a:prstGeom prst="rect">
            <a:avLst/>
          </a:prstGeom>
        </p:spPr>
        <p:txBody>
          <a:bodyPr>
            <a:spAutoFit/>
          </a:bodyPr>
          <a:lstStyle/>
          <a:p>
            <a:pPr fontAlgn="auto">
              <a:spcBef>
                <a:spcPts val="1200"/>
              </a:spcBef>
              <a:spcAft>
                <a:spcPts val="0"/>
              </a:spcAft>
              <a:defRPr/>
            </a:pPr>
            <a:r>
              <a:rPr lang="pt-BR" sz="2200" b="1" dirty="0">
                <a:solidFill>
                  <a:schemeClr val="tx1">
                    <a:lumMod val="95000"/>
                    <a:lumOff val="5000"/>
                  </a:schemeClr>
                </a:solidFill>
                <a:latin typeface="Arial" pitchFamily="34" charset="0"/>
                <a:cs typeface="Arial" pitchFamily="34" charset="0"/>
              </a:rPr>
              <a:t>Teoria das Organizações</a:t>
            </a:r>
          </a:p>
        </p:txBody>
      </p:sp>
      <p:pic>
        <p:nvPicPr>
          <p:cNvPr id="3080" name="Picture 2"/>
          <p:cNvPicPr>
            <a:picLocks noChangeAspect="1" noChangeArrowheads="1"/>
          </p:cNvPicPr>
          <p:nvPr/>
        </p:nvPicPr>
        <p:blipFill>
          <a:blip r:embed="rId2" cstate="print"/>
          <a:srcRect/>
          <a:stretch>
            <a:fillRect/>
          </a:stretch>
        </p:blipFill>
        <p:spPr bwMode="auto">
          <a:xfrm>
            <a:off x="0" y="1571625"/>
            <a:ext cx="9144000" cy="4857750"/>
          </a:xfrm>
          <a:prstGeom prst="rect">
            <a:avLst/>
          </a:prstGeom>
          <a:noFill/>
          <a:ln w="9525">
            <a:noFill/>
            <a:miter lim="800000"/>
            <a:headEnd/>
            <a:tailEnd/>
          </a:ln>
        </p:spPr>
      </p:pic>
      <p:sp>
        <p:nvSpPr>
          <p:cNvPr id="43" name="Subtítulo 12"/>
          <p:cNvSpPr txBox="1">
            <a:spLocks/>
          </p:cNvSpPr>
          <p:nvPr/>
        </p:nvSpPr>
        <p:spPr>
          <a:xfrm>
            <a:off x="428625" y="1714500"/>
            <a:ext cx="4000500" cy="4694238"/>
          </a:xfrm>
          <a:prstGeom prst="rect">
            <a:avLst/>
          </a:prstGeom>
        </p:spPr>
        <p:txBody>
          <a:bodyPr>
            <a:spAutoFit/>
          </a:bodyPr>
          <a:lstStyle/>
          <a:p>
            <a:pPr fontAlgn="auto">
              <a:spcBef>
                <a:spcPts val="1200"/>
              </a:spcBef>
              <a:spcAft>
                <a:spcPts val="0"/>
              </a:spcAft>
              <a:defRPr/>
            </a:pPr>
            <a:r>
              <a:rPr lang="pt-BR" sz="2300" b="1" dirty="0">
                <a:solidFill>
                  <a:schemeClr val="tx1">
                    <a:lumMod val="95000"/>
                    <a:lumOff val="5000"/>
                  </a:schemeClr>
                </a:solidFill>
                <a:effectLst>
                  <a:outerShdw blurRad="38100" dist="38100" dir="2700000" algn="tl">
                    <a:srgbClr val="000000">
                      <a:alpha val="43137"/>
                    </a:srgbClr>
                  </a:outerShdw>
                </a:effectLst>
                <a:latin typeface="Arial" pitchFamily="34" charset="0"/>
                <a:cs typeface="Arial" pitchFamily="34" charset="0"/>
              </a:rPr>
              <a:t>A teoria das organizações traduz o modo de pensar sobre as empresas. É o modo de ver e analisar mais precisamente e profundamente as organizações. As organizações podem ser analisadas baseadas em padrões e regularidades no projeto organizacional, comportamental e ambiental.</a:t>
            </a:r>
          </a:p>
        </p:txBody>
      </p:sp>
      <p:pic>
        <p:nvPicPr>
          <p:cNvPr id="10" name="Picture 2" descr="C:\Meus Documentos Rodrigo\Avantis\TGA 2013-I\log avantis 10 anos.jpg"/>
          <p:cNvPicPr>
            <a:picLocks noChangeAspect="1" noChangeArrowheads="1"/>
          </p:cNvPicPr>
          <p:nvPr/>
        </p:nvPicPr>
        <p:blipFill>
          <a:blip r:embed="rId3"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to="" calcmode="lin" valueType="num">
                                      <p:cBhvr>
                                        <p:cTn id="7" dur="1" fill="hold"/>
                                        <p:tgtEl>
                                          <p:spTgt spid="4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 to="" calcmode="lin" valueType="num">
                                      <p:cBhvr>
                                        <p:cTn id="12" dur="1" fill="hold"/>
                                        <p:tgtEl>
                                          <p:spTgt spid="4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9C45ACA2-E5B9-41E7-B8E5-9EAC1DBF9DBF}" type="slidenum">
              <a:rPr lang="pt-BR" sz="1100"/>
              <a:pPr>
                <a:defRPr/>
              </a:pPr>
              <a:t>2</a:t>
            </a:fld>
            <a:endParaRPr lang="pt-BR" sz="1100" dirty="0"/>
          </a:p>
        </p:txBody>
      </p:sp>
      <p:sp>
        <p:nvSpPr>
          <p:cNvPr id="26" name="Subtítulo 12"/>
          <p:cNvSpPr txBox="1">
            <a:spLocks/>
          </p:cNvSpPr>
          <p:nvPr/>
        </p:nvSpPr>
        <p:spPr>
          <a:xfrm>
            <a:off x="285750" y="142875"/>
            <a:ext cx="5929313" cy="571500"/>
          </a:xfrm>
          <a:prstGeom prst="rect">
            <a:avLst/>
          </a:prstGeom>
        </p:spPr>
        <p:txBody>
          <a:bodyPr>
            <a:normAutofit lnSpcReduction="100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5 Variáveis da Administração</a:t>
            </a:r>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Subtítulo 12"/>
          <p:cNvSpPr txBox="1">
            <a:spLocks/>
          </p:cNvSpPr>
          <p:nvPr/>
        </p:nvSpPr>
        <p:spPr>
          <a:xfrm>
            <a:off x="827584" y="1196752"/>
            <a:ext cx="7164288" cy="1107996"/>
          </a:xfrm>
          <a:prstGeom prst="rect">
            <a:avLst/>
          </a:prstGeom>
        </p:spPr>
        <p:txBody>
          <a:bodyPr wrap="square">
            <a:spAutoFit/>
          </a:bodyPr>
          <a:lstStyle/>
          <a:p>
            <a:pPr indent="179388" algn="ctr" fontAlgn="auto">
              <a:spcBef>
                <a:spcPts val="1200"/>
              </a:spcBef>
              <a:spcAft>
                <a:spcPts val="0"/>
              </a:spcAft>
              <a:defRPr/>
            </a:pPr>
            <a:r>
              <a:rPr lang="pt-BR" sz="2200" b="1" dirty="0" smtClean="0">
                <a:solidFill>
                  <a:schemeClr val="tx1">
                    <a:lumMod val="95000"/>
                    <a:lumOff val="5000"/>
                  </a:schemeClr>
                </a:solidFill>
                <a:latin typeface="Arial" pitchFamily="34" charset="0"/>
                <a:cs typeface="Arial" pitchFamily="34" charset="0"/>
              </a:rPr>
              <a:t>Todas </a:t>
            </a:r>
            <a:r>
              <a:rPr lang="pt-BR" sz="2200" b="1" dirty="0">
                <a:solidFill>
                  <a:schemeClr val="tx1">
                    <a:lumMod val="95000"/>
                    <a:lumOff val="5000"/>
                  </a:schemeClr>
                </a:solidFill>
                <a:latin typeface="Arial" pitchFamily="34" charset="0"/>
                <a:cs typeface="Arial" pitchFamily="34" charset="0"/>
              </a:rPr>
              <a:t>as teorias administrativas são válidas, embora cada qual valorize apenas uma ou algumas das cinco variáveis:</a:t>
            </a:r>
          </a:p>
        </p:txBody>
      </p:sp>
      <p:grpSp>
        <p:nvGrpSpPr>
          <p:cNvPr id="2" name="Grupo 52"/>
          <p:cNvGrpSpPr>
            <a:grpSpLocks/>
          </p:cNvGrpSpPr>
          <p:nvPr/>
        </p:nvGrpSpPr>
        <p:grpSpPr bwMode="auto">
          <a:xfrm>
            <a:off x="1043608" y="2780928"/>
            <a:ext cx="6362724" cy="2898651"/>
            <a:chOff x="660842" y="2061857"/>
            <a:chExt cx="6821424" cy="3115056"/>
          </a:xfrm>
        </p:grpSpPr>
        <p:sp>
          <p:nvSpPr>
            <p:cNvPr id="25" name="CaixaDeTexto 24"/>
            <p:cNvSpPr txBox="1"/>
            <p:nvPr/>
          </p:nvSpPr>
          <p:spPr>
            <a:xfrm>
              <a:off x="3143240" y="2143116"/>
              <a:ext cx="1714512" cy="461665"/>
            </a:xfrm>
            <a:prstGeom prst="rect">
              <a:avLst/>
            </a:prstGeom>
          </p:spPr>
          <p:style>
            <a:lnRef idx="0">
              <a:schemeClr val="accent4"/>
            </a:lnRef>
            <a:fillRef idx="3">
              <a:schemeClr val="accent4"/>
            </a:fillRef>
            <a:effectRef idx="3">
              <a:schemeClr val="accent4"/>
            </a:effectRef>
            <a:fontRef idx="minor">
              <a:schemeClr val="lt1"/>
            </a:fontRef>
          </p:style>
          <p:txBody>
            <a:bodyPr>
              <a:spAutoFit/>
            </a:bodyPr>
            <a:lstStyle/>
            <a:p>
              <a:pPr algn="ctr">
                <a:defRPr/>
              </a:pPr>
              <a:r>
                <a:rPr lang="pt-BR" sz="2000">
                  <a:solidFill>
                    <a:srgbClr val="FFFFFF"/>
                  </a:solidFill>
                </a:rPr>
                <a:t>TAREFAS</a:t>
              </a:r>
            </a:p>
          </p:txBody>
        </p:sp>
        <p:sp>
          <p:nvSpPr>
            <p:cNvPr id="29" name="CaixaDeTexto 28"/>
            <p:cNvSpPr txBox="1"/>
            <p:nvPr/>
          </p:nvSpPr>
          <p:spPr>
            <a:xfrm>
              <a:off x="5715008" y="3395963"/>
              <a:ext cx="1714512" cy="461665"/>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lgn="ctr">
                <a:defRPr/>
              </a:pPr>
              <a:r>
                <a:rPr lang="pt-BR" sz="2000">
                  <a:solidFill>
                    <a:srgbClr val="FFFFFF"/>
                  </a:solidFill>
                </a:rPr>
                <a:t>PESSOAS</a:t>
              </a:r>
            </a:p>
          </p:txBody>
        </p:sp>
        <p:sp>
          <p:nvSpPr>
            <p:cNvPr id="30" name="CaixaDeTexto 29"/>
            <p:cNvSpPr txBox="1"/>
            <p:nvPr/>
          </p:nvSpPr>
          <p:spPr>
            <a:xfrm>
              <a:off x="785786" y="3357562"/>
              <a:ext cx="1714512" cy="461665"/>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algn="ctr">
                <a:defRPr/>
              </a:pPr>
              <a:r>
                <a:rPr lang="pt-BR" sz="1900">
                  <a:solidFill>
                    <a:srgbClr val="FFFFFF"/>
                  </a:solidFill>
                </a:rPr>
                <a:t>ESTRUTURA</a:t>
              </a:r>
            </a:p>
          </p:txBody>
        </p:sp>
        <p:sp>
          <p:nvSpPr>
            <p:cNvPr id="31" name="CaixaDeTexto 30"/>
            <p:cNvSpPr txBox="1"/>
            <p:nvPr/>
          </p:nvSpPr>
          <p:spPr>
            <a:xfrm>
              <a:off x="1785918" y="4643446"/>
              <a:ext cx="1714512" cy="461665"/>
            </a:xfrm>
            <a:prstGeom prst="rect">
              <a:avLst/>
            </a:prstGeom>
          </p:spPr>
          <p:style>
            <a:lnRef idx="0">
              <a:schemeClr val="accent1"/>
            </a:lnRef>
            <a:fillRef idx="3">
              <a:schemeClr val="accent1"/>
            </a:fillRef>
            <a:effectRef idx="3">
              <a:schemeClr val="accent1"/>
            </a:effectRef>
            <a:fontRef idx="minor">
              <a:schemeClr val="lt1"/>
            </a:fontRef>
          </p:style>
          <p:txBody>
            <a:bodyPr>
              <a:spAutoFit/>
            </a:bodyPr>
            <a:lstStyle/>
            <a:p>
              <a:pPr algn="ctr">
                <a:defRPr/>
              </a:pPr>
              <a:r>
                <a:rPr lang="pt-BR" sz="2000">
                  <a:solidFill>
                    <a:srgbClr val="FFFFFF"/>
                  </a:solidFill>
                </a:rPr>
                <a:t>AMBIENTE</a:t>
              </a:r>
            </a:p>
          </p:txBody>
        </p:sp>
        <p:sp>
          <p:nvSpPr>
            <p:cNvPr id="32" name="CaixaDeTexto 31"/>
            <p:cNvSpPr txBox="1"/>
            <p:nvPr/>
          </p:nvSpPr>
          <p:spPr>
            <a:xfrm>
              <a:off x="4857752" y="4643446"/>
              <a:ext cx="2000264" cy="461665"/>
            </a:xfrm>
            <a:prstGeom prst="rect">
              <a:avLst/>
            </a:prstGeom>
          </p:spPr>
          <p:style>
            <a:lnRef idx="0">
              <a:schemeClr val="accent3"/>
            </a:lnRef>
            <a:fillRef idx="3">
              <a:schemeClr val="accent3"/>
            </a:fillRef>
            <a:effectRef idx="3">
              <a:schemeClr val="accent3"/>
            </a:effectRef>
            <a:fontRef idx="minor">
              <a:schemeClr val="lt1"/>
            </a:fontRef>
          </p:style>
          <p:txBody>
            <a:bodyPr>
              <a:spAutoFit/>
            </a:bodyPr>
            <a:lstStyle/>
            <a:p>
              <a:pPr algn="ctr">
                <a:defRPr/>
              </a:pPr>
              <a:r>
                <a:rPr lang="pt-BR" sz="2000">
                  <a:solidFill>
                    <a:srgbClr val="FFFFFF"/>
                  </a:solidFill>
                </a:rPr>
                <a:t>TECNOLOGIA</a:t>
              </a:r>
            </a:p>
          </p:txBody>
        </p:sp>
        <p:sp>
          <p:nvSpPr>
            <p:cNvPr id="4120" name="CaixaDeTexto 32"/>
            <p:cNvSpPr txBox="1">
              <a:spLocks noChangeArrowheads="1"/>
            </p:cNvSpPr>
            <p:nvPr/>
          </p:nvSpPr>
          <p:spPr bwMode="auto">
            <a:xfrm>
              <a:off x="2857922" y="3428862"/>
              <a:ext cx="2105005" cy="396923"/>
            </a:xfrm>
            <a:prstGeom prst="rect">
              <a:avLst/>
            </a:prstGeom>
            <a:noFill/>
            <a:ln w="9525">
              <a:noFill/>
              <a:miter lim="800000"/>
              <a:headEnd/>
              <a:tailEnd/>
            </a:ln>
          </p:spPr>
          <p:txBody>
            <a:bodyPr wrap="none">
              <a:spAutoFit/>
            </a:bodyPr>
            <a:lstStyle/>
            <a:p>
              <a:r>
                <a:rPr lang="pt-BR" sz="2000" b="1">
                  <a:cs typeface="Arial" charset="0"/>
                </a:rPr>
                <a:t>ORGANIZAÇÃO</a:t>
              </a:r>
            </a:p>
          </p:txBody>
        </p:sp>
        <p:cxnSp>
          <p:nvCxnSpPr>
            <p:cNvPr id="35" name="Conector reto 34"/>
            <p:cNvCxnSpPr>
              <a:endCxn id="0" idx="0"/>
            </p:cNvCxnSpPr>
            <p:nvPr/>
          </p:nvCxnSpPr>
          <p:spPr>
            <a:xfrm rot="10800000" flipV="1">
              <a:off x="1643495" y="2428615"/>
              <a:ext cx="1500174" cy="9288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Conector reto 36"/>
            <p:cNvCxnSpPr>
              <a:stCxn id="0" idx="3"/>
              <a:endCxn id="0" idx="0"/>
            </p:cNvCxnSpPr>
            <p:nvPr/>
          </p:nvCxnSpPr>
          <p:spPr>
            <a:xfrm>
              <a:off x="4858153" y="2374633"/>
              <a:ext cx="1714484" cy="10208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Conector reto 39"/>
            <p:cNvCxnSpPr>
              <a:stCxn id="0" idx="2"/>
              <a:endCxn id="0" idx="0"/>
            </p:cNvCxnSpPr>
            <p:nvPr/>
          </p:nvCxnSpPr>
          <p:spPr>
            <a:xfrm rot="16200000" flipH="1">
              <a:off x="1731547" y="3731383"/>
              <a:ext cx="824013" cy="10001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Conector reto 44"/>
            <p:cNvCxnSpPr>
              <a:stCxn id="0" idx="3"/>
            </p:cNvCxnSpPr>
            <p:nvPr/>
          </p:nvCxnSpPr>
          <p:spPr>
            <a:xfrm flipV="1">
              <a:off x="3500853" y="4859374"/>
              <a:ext cx="1357300" cy="142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Conector reto 47"/>
            <p:cNvCxnSpPr>
              <a:stCxn id="0" idx="2"/>
              <a:endCxn id="0" idx="0"/>
            </p:cNvCxnSpPr>
            <p:nvPr/>
          </p:nvCxnSpPr>
          <p:spPr>
            <a:xfrm rot="5400000">
              <a:off x="5822500" y="3893309"/>
              <a:ext cx="785908" cy="7143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0" name="Picture 2" descr="C:\Meus Documentos Rodrigo\Avantis\TGA 2013-I\log avantis 10 anos.jpg"/>
          <p:cNvPicPr>
            <a:picLocks noChangeAspect="1" noChangeArrowheads="1"/>
          </p:cNvPicPr>
          <p:nvPr/>
        </p:nvPicPr>
        <p:blipFill>
          <a:blip r:embed="rId2"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81728A1C-F61E-424D-AFF1-EA1E30EED505}" type="slidenum">
              <a:rPr lang="pt-BR" sz="1100"/>
              <a:pPr>
                <a:defRPr/>
              </a:pPr>
              <a:t>3</a:t>
            </a:fld>
            <a:endParaRPr lang="pt-BR" sz="1100" dirty="0"/>
          </a:p>
        </p:txBody>
      </p:sp>
      <p:sp>
        <p:nvSpPr>
          <p:cNvPr id="26" name="Subtítulo 12"/>
          <p:cNvSpPr txBox="1">
            <a:spLocks/>
          </p:cNvSpPr>
          <p:nvPr/>
        </p:nvSpPr>
        <p:spPr>
          <a:xfrm>
            <a:off x="285750" y="142875"/>
            <a:ext cx="5929313" cy="571500"/>
          </a:xfrm>
          <a:prstGeom prst="rect">
            <a:avLst/>
          </a:prstGeom>
        </p:spPr>
        <p:txBody>
          <a:bodyPr>
            <a:normAutofit lnSpcReduction="100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Teoria Geral da Administração</a:t>
            </a:r>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Subtítulo 12"/>
          <p:cNvSpPr txBox="1">
            <a:spLocks/>
          </p:cNvSpPr>
          <p:nvPr/>
        </p:nvSpPr>
        <p:spPr>
          <a:xfrm>
            <a:off x="428625" y="1284288"/>
            <a:ext cx="8072438" cy="430212"/>
          </a:xfrm>
          <a:prstGeom prst="rect">
            <a:avLst/>
          </a:prstGeom>
        </p:spPr>
        <p:txBody>
          <a:bodyPr>
            <a:spAutoFit/>
          </a:bodyPr>
          <a:lstStyle/>
          <a:p>
            <a:pPr fontAlgn="auto">
              <a:spcBef>
                <a:spcPts val="1200"/>
              </a:spcBef>
              <a:spcAft>
                <a:spcPts val="0"/>
              </a:spcAft>
              <a:defRPr/>
            </a:pPr>
            <a:r>
              <a:rPr lang="pt-BR" sz="2200" b="1" dirty="0">
                <a:solidFill>
                  <a:schemeClr val="tx1">
                    <a:lumMod val="95000"/>
                    <a:lumOff val="5000"/>
                  </a:schemeClr>
                </a:solidFill>
                <a:latin typeface="Arial" pitchFamily="34" charset="0"/>
                <a:cs typeface="Arial" pitchFamily="34" charset="0"/>
              </a:rPr>
              <a:t>Teorias influenciadoras do pensamento </a:t>
            </a:r>
            <a:r>
              <a:rPr lang="pt-BR" sz="2200" b="1" dirty="0" smtClean="0">
                <a:solidFill>
                  <a:schemeClr val="tx1">
                    <a:lumMod val="95000"/>
                    <a:lumOff val="5000"/>
                  </a:schemeClr>
                </a:solidFill>
                <a:latin typeface="Arial" pitchFamily="34" charset="0"/>
                <a:cs typeface="Arial" pitchFamily="34" charset="0"/>
              </a:rPr>
              <a:t>Administrativo:</a:t>
            </a:r>
            <a:endParaRPr lang="pt-BR" sz="2200" b="1" dirty="0">
              <a:solidFill>
                <a:schemeClr val="tx1">
                  <a:lumMod val="95000"/>
                  <a:lumOff val="5000"/>
                </a:schemeClr>
              </a:solidFill>
              <a:latin typeface="Arial" pitchFamily="34" charset="0"/>
              <a:cs typeface="Arial" pitchFamily="34" charset="0"/>
            </a:endParaRPr>
          </a:p>
        </p:txBody>
      </p:sp>
      <p:grpSp>
        <p:nvGrpSpPr>
          <p:cNvPr id="2" name="Grupo 31"/>
          <p:cNvGrpSpPr>
            <a:grpSpLocks/>
          </p:cNvGrpSpPr>
          <p:nvPr/>
        </p:nvGrpSpPr>
        <p:grpSpPr bwMode="auto">
          <a:xfrm>
            <a:off x="142875" y="1846263"/>
            <a:ext cx="8858250" cy="4154487"/>
            <a:chOff x="142876" y="1845784"/>
            <a:chExt cx="8858280" cy="4154984"/>
          </a:xfrm>
        </p:grpSpPr>
        <p:sp>
          <p:nvSpPr>
            <p:cNvPr id="43" name="Subtítulo 12"/>
            <p:cNvSpPr txBox="1">
              <a:spLocks/>
            </p:cNvSpPr>
            <p:nvPr/>
          </p:nvSpPr>
          <p:spPr>
            <a:xfrm>
              <a:off x="142876" y="1845784"/>
              <a:ext cx="8858280" cy="4154984"/>
            </a:xfrm>
            <a:prstGeom prst="rect">
              <a:avLst/>
            </a:prstGeom>
          </p:spPr>
          <p:txBody>
            <a:bodyPr>
              <a:spAutoFit/>
            </a:bodyPr>
            <a:lstStyle/>
            <a:p>
              <a:pPr fontAlgn="auto">
                <a:spcBef>
                  <a:spcPts val="0"/>
                </a:spcBef>
                <a:spcAft>
                  <a:spcPts val="0"/>
                </a:spcAft>
                <a:defRPr/>
              </a:pPr>
              <a:r>
                <a:rPr lang="pt-BR" sz="2400" dirty="0">
                  <a:effectLst>
                    <a:outerShdw blurRad="38100" dist="38100" dir="2700000" algn="tl">
                      <a:srgbClr val="000000">
                        <a:alpha val="43137"/>
                      </a:srgbClr>
                    </a:outerShdw>
                  </a:effectLst>
                  <a:latin typeface="Arial" pitchFamily="34" charset="0"/>
                  <a:cs typeface="Arial" pitchFamily="34" charset="0"/>
                </a:rPr>
                <a:t>1903			Administração Científica </a:t>
              </a:r>
            </a:p>
            <a:p>
              <a:pPr fontAlgn="auto">
                <a:spcBef>
                  <a:spcPts val="0"/>
                </a:spcBef>
                <a:spcAft>
                  <a:spcPts val="0"/>
                </a:spcAft>
                <a:defRPr/>
              </a:pPr>
              <a:r>
                <a:rPr lang="pt-BR" sz="2400" dirty="0">
                  <a:solidFill>
                    <a:srgbClr val="FF0000"/>
                  </a:solidFill>
                  <a:effectLst>
                    <a:outerShdw blurRad="38100" dist="38100" dir="2700000" algn="tl">
                      <a:srgbClr val="000000">
                        <a:alpha val="43137"/>
                      </a:srgbClr>
                    </a:outerShdw>
                  </a:effectLst>
                  <a:latin typeface="Arial" pitchFamily="34" charset="0"/>
                  <a:cs typeface="Arial" pitchFamily="34" charset="0"/>
                </a:rPr>
                <a:t>  1909			Teoria Burocrática</a:t>
              </a:r>
            </a:p>
            <a:p>
              <a:pPr fontAlgn="auto">
                <a:spcBef>
                  <a:spcPts val="0"/>
                </a:spcBef>
                <a:spcAft>
                  <a:spcPts val="0"/>
                </a:spcAft>
                <a:defRPr/>
              </a:pPr>
              <a:r>
                <a:rPr lang="pt-BR" sz="2400" dirty="0">
                  <a:effectLst>
                    <a:outerShdw blurRad="38100" dist="38100" dir="2700000" algn="tl">
                      <a:srgbClr val="000000">
                        <a:alpha val="43137"/>
                      </a:srgbClr>
                    </a:outerShdw>
                  </a:effectLst>
                  <a:latin typeface="Arial" pitchFamily="34" charset="0"/>
                  <a:cs typeface="Arial" pitchFamily="34" charset="0"/>
                </a:rPr>
                <a:t>    1916		Teoria Clássica</a:t>
              </a:r>
            </a:p>
            <a:p>
              <a:pPr fontAlgn="auto">
                <a:spcBef>
                  <a:spcPts val="0"/>
                </a:spcBef>
                <a:spcAft>
                  <a:spcPts val="0"/>
                </a:spcAft>
                <a:defRPr/>
              </a:pPr>
              <a:r>
                <a:rPr lang="pt-BR" sz="2400" dirty="0">
                  <a:solidFill>
                    <a:srgbClr val="FF0000"/>
                  </a:solidFill>
                  <a:effectLst>
                    <a:outerShdw blurRad="38100" dist="38100" dir="2700000" algn="tl">
                      <a:srgbClr val="000000">
                        <a:alpha val="43137"/>
                      </a:srgbClr>
                    </a:outerShdw>
                  </a:effectLst>
                  <a:latin typeface="Arial" pitchFamily="34" charset="0"/>
                  <a:cs typeface="Arial" pitchFamily="34" charset="0"/>
                </a:rPr>
                <a:t>     1932		Teoria das Relações Humanas</a:t>
              </a:r>
            </a:p>
            <a:p>
              <a:pPr fontAlgn="auto">
                <a:spcBef>
                  <a:spcPts val="0"/>
                </a:spcBef>
                <a:spcAft>
                  <a:spcPts val="0"/>
                </a:spcAft>
                <a:defRPr/>
              </a:pPr>
              <a:r>
                <a:rPr lang="pt-BR" sz="2400" dirty="0">
                  <a:effectLst>
                    <a:outerShdw blurRad="38100" dist="38100" dir="2700000" algn="tl">
                      <a:srgbClr val="000000">
                        <a:alpha val="43137"/>
                      </a:srgbClr>
                    </a:outerShdw>
                  </a:effectLst>
                  <a:latin typeface="Arial" pitchFamily="34" charset="0"/>
                  <a:cs typeface="Arial" pitchFamily="34" charset="0"/>
                </a:rPr>
                <a:t>      1947		Teoria Estruturalista</a:t>
              </a:r>
            </a:p>
            <a:p>
              <a:pPr fontAlgn="auto">
                <a:spcBef>
                  <a:spcPts val="0"/>
                </a:spcBef>
                <a:spcAft>
                  <a:spcPts val="0"/>
                </a:spcAft>
                <a:defRPr/>
              </a:pPr>
              <a:r>
                <a:rPr lang="pt-BR" sz="2400" dirty="0">
                  <a:solidFill>
                    <a:srgbClr val="FF0000"/>
                  </a:solidFill>
                  <a:effectLst>
                    <a:outerShdw blurRad="38100" dist="38100" dir="2700000" algn="tl">
                      <a:srgbClr val="000000">
                        <a:alpha val="43137"/>
                      </a:srgbClr>
                    </a:outerShdw>
                  </a:effectLst>
                  <a:latin typeface="Arial" pitchFamily="34" charset="0"/>
                  <a:cs typeface="Arial" pitchFamily="34" charset="0"/>
                </a:rPr>
                <a:t>       1951 		Teoria dos Sistemas</a:t>
              </a:r>
            </a:p>
            <a:p>
              <a:pPr fontAlgn="auto">
                <a:spcBef>
                  <a:spcPts val="0"/>
                </a:spcBef>
                <a:spcAft>
                  <a:spcPts val="0"/>
                </a:spcAft>
                <a:defRPr/>
              </a:pPr>
              <a:r>
                <a:rPr lang="pt-BR" sz="2400" dirty="0">
                  <a:effectLst>
                    <a:outerShdw blurRad="38100" dist="38100" dir="2700000" algn="tl">
                      <a:srgbClr val="000000">
                        <a:alpha val="43137"/>
                      </a:srgbClr>
                    </a:outerShdw>
                  </a:effectLst>
                  <a:latin typeface="Arial" pitchFamily="34" charset="0"/>
                  <a:cs typeface="Arial" pitchFamily="34" charset="0"/>
                </a:rPr>
                <a:t>        1953 		Abordagem </a:t>
              </a:r>
              <a:r>
                <a:rPr lang="pt-BR" sz="2400" dirty="0" err="1">
                  <a:effectLst>
                    <a:outerShdw blurRad="38100" dist="38100" dir="2700000" algn="tl">
                      <a:srgbClr val="000000">
                        <a:alpha val="43137"/>
                      </a:srgbClr>
                    </a:outerShdw>
                  </a:effectLst>
                  <a:latin typeface="Arial" pitchFamily="34" charset="0"/>
                  <a:cs typeface="Arial" pitchFamily="34" charset="0"/>
                </a:rPr>
                <a:t>Sociotécnica</a:t>
              </a:r>
              <a:endParaRPr lang="pt-BR" sz="2400" dirty="0">
                <a:effectLst>
                  <a:outerShdw blurRad="38100" dist="38100" dir="2700000" algn="tl">
                    <a:srgbClr val="000000">
                      <a:alpha val="43137"/>
                    </a:srgbClr>
                  </a:outerShdw>
                </a:effectLst>
                <a:latin typeface="Arial" pitchFamily="34" charset="0"/>
                <a:cs typeface="Arial" pitchFamily="34" charset="0"/>
              </a:endParaRPr>
            </a:p>
            <a:p>
              <a:pPr fontAlgn="auto">
                <a:spcBef>
                  <a:spcPts val="0"/>
                </a:spcBef>
                <a:spcAft>
                  <a:spcPts val="0"/>
                </a:spcAft>
                <a:defRPr/>
              </a:pPr>
              <a:r>
                <a:rPr lang="pt-BR" sz="2400" dirty="0">
                  <a:solidFill>
                    <a:srgbClr val="FF0000"/>
                  </a:solidFill>
                  <a:effectLst>
                    <a:outerShdw blurRad="38100" dist="38100" dir="2700000" algn="tl">
                      <a:srgbClr val="000000">
                        <a:alpha val="43137"/>
                      </a:srgbClr>
                    </a:outerShdw>
                  </a:effectLst>
                  <a:latin typeface="Arial" pitchFamily="34" charset="0"/>
                  <a:cs typeface="Arial" pitchFamily="34" charset="0"/>
                </a:rPr>
                <a:t>         1954		Teoria Neoclássica</a:t>
              </a:r>
            </a:p>
            <a:p>
              <a:pPr fontAlgn="auto">
                <a:spcBef>
                  <a:spcPts val="0"/>
                </a:spcBef>
                <a:spcAft>
                  <a:spcPts val="0"/>
                </a:spcAft>
                <a:defRPr/>
              </a:pPr>
              <a:r>
                <a:rPr lang="pt-BR" sz="2400" dirty="0">
                  <a:effectLst>
                    <a:outerShdw blurRad="38100" dist="38100" dir="2700000" algn="tl">
                      <a:srgbClr val="000000">
                        <a:alpha val="43137"/>
                      </a:srgbClr>
                    </a:outerShdw>
                  </a:effectLst>
                  <a:latin typeface="Arial" pitchFamily="34" charset="0"/>
                  <a:cs typeface="Arial" pitchFamily="34" charset="0"/>
                </a:rPr>
                <a:t>          1957 		Teoria Comportamental</a:t>
              </a:r>
            </a:p>
            <a:p>
              <a:pPr fontAlgn="auto">
                <a:spcBef>
                  <a:spcPts val="0"/>
                </a:spcBef>
                <a:spcAft>
                  <a:spcPts val="0"/>
                </a:spcAft>
                <a:defRPr/>
              </a:pPr>
              <a:r>
                <a:rPr lang="pt-BR" sz="2400" dirty="0">
                  <a:solidFill>
                    <a:srgbClr val="FF0000"/>
                  </a:solidFill>
                  <a:effectLst>
                    <a:outerShdw blurRad="38100" dist="38100" dir="2700000" algn="tl">
                      <a:srgbClr val="000000">
                        <a:alpha val="43137"/>
                      </a:srgbClr>
                    </a:outerShdw>
                  </a:effectLst>
                  <a:latin typeface="Arial" pitchFamily="34" charset="0"/>
                  <a:cs typeface="Arial" pitchFamily="34" charset="0"/>
                </a:rPr>
                <a:t>            1962		Teoria do Desenvolvimento Organizacional</a:t>
              </a:r>
            </a:p>
            <a:p>
              <a:pPr fontAlgn="auto">
                <a:spcBef>
                  <a:spcPts val="0"/>
                </a:spcBef>
                <a:spcAft>
                  <a:spcPts val="0"/>
                </a:spcAft>
                <a:defRPr/>
              </a:pPr>
              <a:r>
                <a:rPr lang="pt-BR" sz="2400" dirty="0">
                  <a:effectLst>
                    <a:outerShdw blurRad="38100" dist="38100" dir="2700000" algn="tl">
                      <a:srgbClr val="000000">
                        <a:alpha val="43137"/>
                      </a:srgbClr>
                    </a:outerShdw>
                  </a:effectLst>
                  <a:latin typeface="Arial" pitchFamily="34" charset="0"/>
                  <a:cs typeface="Arial" pitchFamily="34" charset="0"/>
                </a:rPr>
                <a:t>              1972	Teoria da Contingência </a:t>
              </a:r>
              <a:endParaRPr lang="pt-BR" sz="2200" dirty="0">
                <a:effectLst>
                  <a:outerShdw blurRad="38100" dist="38100" dir="2700000" algn="tl">
                    <a:srgbClr val="000000">
                      <a:alpha val="43137"/>
                    </a:srgbClr>
                  </a:outerShdw>
                </a:effectLst>
                <a:latin typeface="Arial" pitchFamily="34" charset="0"/>
                <a:cs typeface="Arial" pitchFamily="34" charset="0"/>
              </a:endParaRPr>
            </a:p>
          </p:txBody>
        </p:sp>
        <p:cxnSp>
          <p:nvCxnSpPr>
            <p:cNvPr id="10" name="Conector de seta reta 9"/>
            <p:cNvCxnSpPr/>
            <p:nvPr/>
          </p:nvCxnSpPr>
          <p:spPr>
            <a:xfrm>
              <a:off x="1214443" y="2071236"/>
              <a:ext cx="1428755" cy="15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Conector de seta reta 10"/>
            <p:cNvCxnSpPr/>
            <p:nvPr/>
          </p:nvCxnSpPr>
          <p:spPr>
            <a:xfrm>
              <a:off x="1285880" y="2428466"/>
              <a:ext cx="1428755"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Conector de seta reta 11"/>
            <p:cNvCxnSpPr/>
            <p:nvPr/>
          </p:nvCxnSpPr>
          <p:spPr>
            <a:xfrm>
              <a:off x="1357318" y="2785696"/>
              <a:ext cx="1428755" cy="15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Conector de seta reta 12"/>
            <p:cNvCxnSpPr/>
            <p:nvPr/>
          </p:nvCxnSpPr>
          <p:spPr>
            <a:xfrm>
              <a:off x="1428755" y="3212785"/>
              <a:ext cx="1428755"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Conector de seta reta 13"/>
            <p:cNvCxnSpPr/>
            <p:nvPr/>
          </p:nvCxnSpPr>
          <p:spPr>
            <a:xfrm>
              <a:off x="1500194" y="3571602"/>
              <a:ext cx="1357317"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Conector de seta reta 15"/>
            <p:cNvCxnSpPr/>
            <p:nvPr/>
          </p:nvCxnSpPr>
          <p:spPr>
            <a:xfrm>
              <a:off x="1643069" y="3928833"/>
              <a:ext cx="1214441" cy="15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Conector de seta reta 16"/>
            <p:cNvCxnSpPr/>
            <p:nvPr/>
          </p:nvCxnSpPr>
          <p:spPr>
            <a:xfrm>
              <a:off x="1714506" y="4284476"/>
              <a:ext cx="1071567" cy="15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Conector de seta reta 19"/>
            <p:cNvCxnSpPr/>
            <p:nvPr/>
          </p:nvCxnSpPr>
          <p:spPr>
            <a:xfrm>
              <a:off x="1785945" y="4641705"/>
              <a:ext cx="107156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Conector de seta reta 20"/>
            <p:cNvCxnSpPr/>
            <p:nvPr/>
          </p:nvCxnSpPr>
          <p:spPr>
            <a:xfrm>
              <a:off x="1857382" y="5000523"/>
              <a:ext cx="1071567"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Conector de seta reta 21"/>
            <p:cNvCxnSpPr/>
            <p:nvPr/>
          </p:nvCxnSpPr>
          <p:spPr>
            <a:xfrm>
              <a:off x="2071696" y="5357754"/>
              <a:ext cx="866778" cy="15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Conector de seta reta 27"/>
            <p:cNvCxnSpPr/>
            <p:nvPr/>
          </p:nvCxnSpPr>
          <p:spPr>
            <a:xfrm>
              <a:off x="2286008" y="5784842"/>
              <a:ext cx="581027"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pic>
        <p:nvPicPr>
          <p:cNvPr id="25" name="Picture 2" descr="C:\Meus Documentos Rodrigo\Avantis\TGA 2013-I\log avantis 10 anos.jpg"/>
          <p:cNvPicPr>
            <a:picLocks noChangeAspect="1" noChangeArrowheads="1"/>
          </p:cNvPicPr>
          <p:nvPr/>
        </p:nvPicPr>
        <p:blipFill>
          <a:blip r:embed="rId2"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to="" calcmode="lin" valueType="num">
                                      <p:cBhvr>
                                        <p:cTn id="7" dur="1" fill="hold"/>
                                        <p:tgtEl>
                                          <p:spTgt spid="4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to="" calcmode="lin" valueType="num">
                                      <p:cBhvr>
                                        <p:cTn id="12"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613043D7-EBB2-4EE0-9599-389708D21290}" type="slidenum">
              <a:rPr lang="pt-BR" sz="1100"/>
              <a:pPr>
                <a:defRPr/>
              </a:pPr>
              <a:t>4</a:t>
            </a:fld>
            <a:endParaRPr lang="pt-BR" sz="1100" dirty="0"/>
          </a:p>
        </p:txBody>
      </p:sp>
      <p:sp>
        <p:nvSpPr>
          <p:cNvPr id="26" name="Subtítulo 12"/>
          <p:cNvSpPr txBox="1">
            <a:spLocks/>
          </p:cNvSpPr>
          <p:nvPr/>
        </p:nvSpPr>
        <p:spPr>
          <a:xfrm>
            <a:off x="285750" y="142875"/>
            <a:ext cx="5929313" cy="571500"/>
          </a:xfrm>
          <a:prstGeom prst="rect">
            <a:avLst/>
          </a:prstGeom>
        </p:spPr>
        <p:txBody>
          <a:bodyPr>
            <a:normAutofit lnSpcReduction="100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Teoria Geral da Administração</a:t>
            </a:r>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5" name="CaixaDeTexto 24"/>
          <p:cNvSpPr txBox="1"/>
          <p:nvPr/>
        </p:nvSpPr>
        <p:spPr>
          <a:xfrm>
            <a:off x="71406" y="1128867"/>
            <a:ext cx="1714512" cy="707886"/>
          </a:xfrm>
          <a:prstGeom prst="rect">
            <a:avLst/>
          </a:prstGeom>
          <a:gradFill flip="none" rotWithShape="1">
            <a:gsLst>
              <a:gs pos="0">
                <a:schemeClr val="bg1">
                  <a:lumMod val="85000"/>
                </a:schemeClr>
              </a:gs>
              <a:gs pos="100000">
                <a:schemeClr val="accent1">
                  <a:tint val="23500"/>
                  <a:satMod val="160000"/>
                </a:schemeClr>
              </a:gs>
            </a:gsLst>
            <a:lin ang="0" scaled="1"/>
            <a:tileRect/>
          </a:gradFill>
          <a:ln>
            <a:solidFill>
              <a:schemeClr val="tx1"/>
            </a:solidFill>
            <a:prstDash val="sysDash"/>
          </a:ln>
          <a:scene3d>
            <a:camera prst="orthographicFront"/>
            <a:lightRig rig="threePt" dir="t"/>
          </a:scene3d>
          <a:sp3d contourW="12700">
            <a:bevelT/>
            <a:contourClr>
              <a:schemeClr val="accent1">
                <a:lumMod val="75000"/>
              </a:schemeClr>
            </a:contourClr>
          </a:sp3d>
        </p:spPr>
        <p:txBody>
          <a:bodyPr>
            <a:spAutoFit/>
          </a:bodyPr>
          <a:lstStyle/>
          <a:p>
            <a:pPr algn="ctr" fontAlgn="auto">
              <a:spcBef>
                <a:spcPts val="0"/>
              </a:spcBef>
              <a:spcAft>
                <a:spcPts val="0"/>
              </a:spcAft>
              <a:defRPr/>
            </a:pPr>
            <a:r>
              <a:rPr lang="pt-BR" sz="2000" dirty="0">
                <a:latin typeface="Arial" pitchFamily="34" charset="0"/>
                <a:cs typeface="Arial" pitchFamily="34" charset="0"/>
              </a:rPr>
              <a:t>Ênfase nas Tarefas</a:t>
            </a:r>
          </a:p>
        </p:txBody>
      </p:sp>
      <p:sp>
        <p:nvSpPr>
          <p:cNvPr id="29" name="CaixaDeTexto 28"/>
          <p:cNvSpPr txBox="1"/>
          <p:nvPr/>
        </p:nvSpPr>
        <p:spPr>
          <a:xfrm>
            <a:off x="71406" y="2200437"/>
            <a:ext cx="1714512" cy="707886"/>
          </a:xfrm>
          <a:prstGeom prst="rect">
            <a:avLst/>
          </a:prstGeom>
          <a:gradFill flip="none" rotWithShape="1">
            <a:gsLst>
              <a:gs pos="0">
                <a:schemeClr val="bg1">
                  <a:lumMod val="85000"/>
                </a:schemeClr>
              </a:gs>
              <a:gs pos="100000">
                <a:schemeClr val="accent1">
                  <a:tint val="23500"/>
                  <a:satMod val="160000"/>
                </a:schemeClr>
              </a:gs>
            </a:gsLst>
            <a:lin ang="0" scaled="1"/>
            <a:tileRect/>
          </a:gradFill>
          <a:ln>
            <a:solidFill>
              <a:schemeClr val="tx1"/>
            </a:solidFill>
            <a:prstDash val="sysDash"/>
          </a:ln>
          <a:scene3d>
            <a:camera prst="orthographicFront"/>
            <a:lightRig rig="threePt" dir="t"/>
          </a:scene3d>
          <a:sp3d contourW="12700">
            <a:bevelT/>
            <a:contourClr>
              <a:schemeClr val="accent1">
                <a:lumMod val="75000"/>
              </a:schemeClr>
            </a:contourClr>
          </a:sp3d>
        </p:spPr>
        <p:txBody>
          <a:bodyPr>
            <a:spAutoFit/>
          </a:bodyPr>
          <a:lstStyle/>
          <a:p>
            <a:pPr algn="ctr" fontAlgn="auto">
              <a:spcBef>
                <a:spcPts val="0"/>
              </a:spcBef>
              <a:spcAft>
                <a:spcPts val="0"/>
              </a:spcAft>
              <a:defRPr/>
            </a:pPr>
            <a:r>
              <a:rPr lang="pt-BR" sz="2000" dirty="0">
                <a:latin typeface="Arial" pitchFamily="34" charset="0"/>
                <a:cs typeface="Arial" pitchFamily="34" charset="0"/>
              </a:rPr>
              <a:t>Ênfase na Estrutura</a:t>
            </a:r>
          </a:p>
        </p:txBody>
      </p:sp>
      <p:sp>
        <p:nvSpPr>
          <p:cNvPr id="30" name="CaixaDeTexto 29"/>
          <p:cNvSpPr txBox="1"/>
          <p:nvPr/>
        </p:nvSpPr>
        <p:spPr>
          <a:xfrm>
            <a:off x="71406" y="3243489"/>
            <a:ext cx="1714512" cy="707886"/>
          </a:xfrm>
          <a:prstGeom prst="rect">
            <a:avLst/>
          </a:prstGeom>
          <a:gradFill flip="none" rotWithShape="1">
            <a:gsLst>
              <a:gs pos="0">
                <a:schemeClr val="bg1">
                  <a:lumMod val="85000"/>
                </a:schemeClr>
              </a:gs>
              <a:gs pos="100000">
                <a:schemeClr val="accent1">
                  <a:tint val="23500"/>
                  <a:satMod val="160000"/>
                </a:schemeClr>
              </a:gs>
            </a:gsLst>
            <a:lin ang="0" scaled="1"/>
            <a:tileRect/>
          </a:gradFill>
          <a:ln>
            <a:solidFill>
              <a:schemeClr val="tx1"/>
            </a:solidFill>
            <a:prstDash val="sysDash"/>
          </a:ln>
          <a:scene3d>
            <a:camera prst="orthographicFront"/>
            <a:lightRig rig="threePt" dir="t"/>
          </a:scene3d>
          <a:sp3d contourW="12700">
            <a:bevelT/>
            <a:contourClr>
              <a:schemeClr val="accent1">
                <a:lumMod val="75000"/>
              </a:schemeClr>
            </a:contourClr>
          </a:sp3d>
        </p:spPr>
        <p:txBody>
          <a:bodyPr>
            <a:spAutoFit/>
          </a:bodyPr>
          <a:lstStyle/>
          <a:p>
            <a:pPr algn="ctr" fontAlgn="auto">
              <a:spcBef>
                <a:spcPts val="0"/>
              </a:spcBef>
              <a:spcAft>
                <a:spcPts val="0"/>
              </a:spcAft>
              <a:defRPr/>
            </a:pPr>
            <a:r>
              <a:rPr lang="pt-BR" sz="2000" dirty="0">
                <a:latin typeface="Arial" pitchFamily="34" charset="0"/>
                <a:cs typeface="Arial" pitchFamily="34" charset="0"/>
              </a:rPr>
              <a:t>Ênfase nas Pessoas</a:t>
            </a:r>
          </a:p>
        </p:txBody>
      </p:sp>
      <p:sp>
        <p:nvSpPr>
          <p:cNvPr id="31" name="CaixaDeTexto 30"/>
          <p:cNvSpPr txBox="1"/>
          <p:nvPr/>
        </p:nvSpPr>
        <p:spPr>
          <a:xfrm>
            <a:off x="71406" y="4243621"/>
            <a:ext cx="1714512" cy="707886"/>
          </a:xfrm>
          <a:prstGeom prst="rect">
            <a:avLst/>
          </a:prstGeom>
          <a:gradFill flip="none" rotWithShape="1">
            <a:gsLst>
              <a:gs pos="0">
                <a:schemeClr val="bg1">
                  <a:lumMod val="85000"/>
                </a:schemeClr>
              </a:gs>
              <a:gs pos="100000">
                <a:schemeClr val="accent1">
                  <a:tint val="23500"/>
                  <a:satMod val="160000"/>
                </a:schemeClr>
              </a:gs>
            </a:gsLst>
            <a:lin ang="0" scaled="1"/>
            <a:tileRect/>
          </a:gradFill>
          <a:ln>
            <a:solidFill>
              <a:schemeClr val="tx1"/>
            </a:solidFill>
            <a:prstDash val="sysDash"/>
          </a:ln>
          <a:scene3d>
            <a:camera prst="orthographicFront"/>
            <a:lightRig rig="threePt" dir="t"/>
          </a:scene3d>
          <a:sp3d contourW="12700">
            <a:bevelT/>
            <a:contourClr>
              <a:schemeClr val="accent1">
                <a:lumMod val="75000"/>
              </a:schemeClr>
            </a:contourClr>
          </a:sp3d>
        </p:spPr>
        <p:txBody>
          <a:bodyPr>
            <a:spAutoFit/>
          </a:bodyPr>
          <a:lstStyle/>
          <a:p>
            <a:pPr algn="ctr" fontAlgn="auto">
              <a:spcBef>
                <a:spcPts val="0"/>
              </a:spcBef>
              <a:spcAft>
                <a:spcPts val="0"/>
              </a:spcAft>
              <a:defRPr/>
            </a:pPr>
            <a:r>
              <a:rPr lang="pt-BR" sz="2000" dirty="0">
                <a:latin typeface="Arial" pitchFamily="34" charset="0"/>
                <a:cs typeface="Arial" pitchFamily="34" charset="0"/>
              </a:rPr>
              <a:t>Ênfase na Tecnologia</a:t>
            </a:r>
          </a:p>
        </p:txBody>
      </p:sp>
      <p:sp>
        <p:nvSpPr>
          <p:cNvPr id="32" name="CaixaDeTexto 31"/>
          <p:cNvSpPr txBox="1"/>
          <p:nvPr/>
        </p:nvSpPr>
        <p:spPr>
          <a:xfrm>
            <a:off x="71406" y="5272271"/>
            <a:ext cx="1714512" cy="707886"/>
          </a:xfrm>
          <a:prstGeom prst="rect">
            <a:avLst/>
          </a:prstGeom>
          <a:gradFill flip="none" rotWithShape="1">
            <a:gsLst>
              <a:gs pos="0">
                <a:schemeClr val="bg1">
                  <a:lumMod val="85000"/>
                </a:schemeClr>
              </a:gs>
              <a:gs pos="100000">
                <a:schemeClr val="accent1">
                  <a:tint val="23500"/>
                  <a:satMod val="160000"/>
                </a:schemeClr>
              </a:gs>
            </a:gsLst>
            <a:lin ang="0" scaled="1"/>
            <a:tileRect/>
          </a:gradFill>
          <a:ln>
            <a:solidFill>
              <a:schemeClr val="tx1"/>
            </a:solidFill>
            <a:prstDash val="sysDash"/>
          </a:ln>
          <a:scene3d>
            <a:camera prst="orthographicFront"/>
            <a:lightRig rig="threePt" dir="t"/>
          </a:scene3d>
          <a:sp3d contourW="12700">
            <a:bevelT/>
            <a:contourClr>
              <a:schemeClr val="accent1">
                <a:lumMod val="75000"/>
              </a:schemeClr>
            </a:contourClr>
          </a:sp3d>
        </p:spPr>
        <p:txBody>
          <a:bodyPr>
            <a:spAutoFit/>
          </a:bodyPr>
          <a:lstStyle/>
          <a:p>
            <a:pPr algn="ctr" fontAlgn="auto">
              <a:spcBef>
                <a:spcPts val="0"/>
              </a:spcBef>
              <a:spcAft>
                <a:spcPts val="0"/>
              </a:spcAft>
              <a:defRPr/>
            </a:pPr>
            <a:r>
              <a:rPr lang="pt-BR" sz="2000" dirty="0">
                <a:latin typeface="Arial" pitchFamily="34" charset="0"/>
                <a:cs typeface="Arial" pitchFamily="34" charset="0"/>
              </a:rPr>
              <a:t>Ênfase no Ambiente</a:t>
            </a:r>
          </a:p>
        </p:txBody>
      </p:sp>
      <p:sp>
        <p:nvSpPr>
          <p:cNvPr id="33" name="CaixaDeTexto 32"/>
          <p:cNvSpPr txBox="1"/>
          <p:nvPr/>
        </p:nvSpPr>
        <p:spPr>
          <a:xfrm>
            <a:off x="2000250" y="1004888"/>
            <a:ext cx="2571750" cy="677862"/>
          </a:xfrm>
          <a:prstGeom prst="rect">
            <a:avLst/>
          </a:prstGeom>
          <a:ln/>
        </p:spPr>
        <p:style>
          <a:lnRef idx="1">
            <a:schemeClr val="accent1"/>
          </a:lnRef>
          <a:fillRef idx="3">
            <a:schemeClr val="accent1"/>
          </a:fillRef>
          <a:effectRef idx="2">
            <a:schemeClr val="accent1"/>
          </a:effectRef>
          <a:fontRef idx="minor">
            <a:schemeClr val="lt1"/>
          </a:fontRef>
        </p:style>
        <p:txBody>
          <a:bodyPr>
            <a:spAutoFit/>
          </a:bodyPr>
          <a:lstStyle/>
          <a:p>
            <a:pPr algn="ctr" fontAlgn="auto">
              <a:spcBef>
                <a:spcPts val="0"/>
              </a:spcBef>
              <a:spcAft>
                <a:spcPts val="0"/>
              </a:spcAft>
              <a:buFont typeface="Arial" pitchFamily="34" charset="0"/>
              <a:buChar char="•"/>
              <a:defRPr/>
            </a:pPr>
            <a:r>
              <a:rPr lang="pt-BR" sz="1900" dirty="0">
                <a:latin typeface="Arial" pitchFamily="34" charset="0"/>
                <a:cs typeface="Arial" pitchFamily="34" charset="0"/>
              </a:rPr>
              <a:t>Administração Científica</a:t>
            </a:r>
          </a:p>
        </p:txBody>
      </p:sp>
      <p:sp>
        <p:nvSpPr>
          <p:cNvPr id="34" name="CaixaDeTexto 33"/>
          <p:cNvSpPr txBox="1"/>
          <p:nvPr/>
        </p:nvSpPr>
        <p:spPr>
          <a:xfrm>
            <a:off x="2000250" y="1862138"/>
            <a:ext cx="2571750" cy="1200150"/>
          </a:xfrm>
          <a:prstGeom prst="rect">
            <a:avLst/>
          </a:prstGeom>
          <a:ln/>
        </p:spPr>
        <p:style>
          <a:lnRef idx="1">
            <a:schemeClr val="accent1"/>
          </a:lnRef>
          <a:fillRef idx="3">
            <a:schemeClr val="accent1"/>
          </a:fillRef>
          <a:effectRef idx="2">
            <a:schemeClr val="accent1"/>
          </a:effectRef>
          <a:fontRef idx="minor">
            <a:schemeClr val="lt1"/>
          </a:fontRef>
        </p:style>
        <p:txBody>
          <a:bodyPr>
            <a:spAutoFit/>
          </a:bodyPr>
          <a:lstStyle/>
          <a:p>
            <a:pPr algn="ctr" fontAlgn="auto">
              <a:spcBef>
                <a:spcPts val="0"/>
              </a:spcBef>
              <a:spcAft>
                <a:spcPts val="0"/>
              </a:spcAft>
              <a:buFont typeface="Arial" pitchFamily="34" charset="0"/>
              <a:buChar char="•"/>
              <a:defRPr/>
            </a:pPr>
            <a:r>
              <a:rPr lang="pt-BR" dirty="0">
                <a:latin typeface="Arial" pitchFamily="34" charset="0"/>
                <a:cs typeface="Arial" pitchFamily="34" charset="0"/>
              </a:rPr>
              <a:t>Teoria Clássica</a:t>
            </a:r>
          </a:p>
          <a:p>
            <a:pPr algn="ctr" fontAlgn="auto">
              <a:spcBef>
                <a:spcPts val="0"/>
              </a:spcBef>
              <a:spcAft>
                <a:spcPts val="0"/>
              </a:spcAft>
              <a:buFont typeface="Arial" pitchFamily="34" charset="0"/>
              <a:buChar char="•"/>
              <a:defRPr/>
            </a:pPr>
            <a:r>
              <a:rPr lang="pt-BR" dirty="0">
                <a:latin typeface="Arial" pitchFamily="34" charset="0"/>
                <a:cs typeface="Arial" pitchFamily="34" charset="0"/>
              </a:rPr>
              <a:t>Teoria da Burocracia</a:t>
            </a:r>
          </a:p>
          <a:p>
            <a:pPr algn="ctr" fontAlgn="auto">
              <a:spcBef>
                <a:spcPts val="0"/>
              </a:spcBef>
              <a:spcAft>
                <a:spcPts val="0"/>
              </a:spcAft>
              <a:buFont typeface="Arial" pitchFamily="34" charset="0"/>
              <a:buChar char="•"/>
              <a:defRPr/>
            </a:pPr>
            <a:r>
              <a:rPr lang="pt-BR" dirty="0">
                <a:latin typeface="Arial" pitchFamily="34" charset="0"/>
                <a:cs typeface="Arial" pitchFamily="34" charset="0"/>
              </a:rPr>
              <a:t>Teoria Estruturalista</a:t>
            </a:r>
          </a:p>
          <a:p>
            <a:pPr algn="ctr" fontAlgn="auto">
              <a:spcBef>
                <a:spcPts val="0"/>
              </a:spcBef>
              <a:spcAft>
                <a:spcPts val="0"/>
              </a:spcAft>
              <a:buFont typeface="Arial" pitchFamily="34" charset="0"/>
              <a:buChar char="•"/>
              <a:defRPr/>
            </a:pPr>
            <a:r>
              <a:rPr lang="pt-BR" dirty="0">
                <a:latin typeface="Arial" pitchFamily="34" charset="0"/>
                <a:cs typeface="Arial" pitchFamily="34" charset="0"/>
              </a:rPr>
              <a:t>Teoria Neoclássica</a:t>
            </a:r>
          </a:p>
        </p:txBody>
      </p:sp>
      <p:sp>
        <p:nvSpPr>
          <p:cNvPr id="35" name="CaixaDeTexto 34"/>
          <p:cNvSpPr txBox="1"/>
          <p:nvPr/>
        </p:nvSpPr>
        <p:spPr>
          <a:xfrm>
            <a:off x="1928813" y="3211513"/>
            <a:ext cx="2643187" cy="922337"/>
          </a:xfrm>
          <a:prstGeom prst="rect">
            <a:avLst/>
          </a:prstGeom>
          <a:ln/>
        </p:spPr>
        <p:style>
          <a:lnRef idx="1">
            <a:schemeClr val="accent1"/>
          </a:lnRef>
          <a:fillRef idx="3">
            <a:schemeClr val="accent1"/>
          </a:fillRef>
          <a:effectRef idx="2">
            <a:schemeClr val="accent1"/>
          </a:effectRef>
          <a:fontRef idx="minor">
            <a:schemeClr val="lt1"/>
          </a:fontRef>
        </p:style>
        <p:txBody>
          <a:bodyPr>
            <a:spAutoFit/>
          </a:bodyPr>
          <a:lstStyle/>
          <a:p>
            <a:pPr algn="ctr" fontAlgn="auto">
              <a:spcBef>
                <a:spcPts val="0"/>
              </a:spcBef>
              <a:spcAft>
                <a:spcPts val="0"/>
              </a:spcAft>
              <a:buFont typeface="Arial" pitchFamily="34" charset="0"/>
              <a:buChar char="•"/>
              <a:defRPr/>
            </a:pPr>
            <a:r>
              <a:rPr lang="pt-BR" dirty="0">
                <a:latin typeface="Arial" pitchFamily="34" charset="0"/>
                <a:cs typeface="Arial" pitchFamily="34" charset="0"/>
              </a:rPr>
              <a:t>Teoria das Relações Humanas</a:t>
            </a:r>
          </a:p>
          <a:p>
            <a:pPr algn="ctr" fontAlgn="auto">
              <a:spcBef>
                <a:spcPts val="0"/>
              </a:spcBef>
              <a:spcAft>
                <a:spcPts val="0"/>
              </a:spcAft>
              <a:buFont typeface="Arial" pitchFamily="34" charset="0"/>
              <a:buChar char="•"/>
              <a:defRPr/>
            </a:pPr>
            <a:r>
              <a:rPr lang="pt-BR" dirty="0">
                <a:latin typeface="Arial" pitchFamily="34" charset="0"/>
                <a:cs typeface="Arial" pitchFamily="34" charset="0"/>
              </a:rPr>
              <a:t>Teoria Comportamental</a:t>
            </a:r>
          </a:p>
        </p:txBody>
      </p:sp>
      <p:sp>
        <p:nvSpPr>
          <p:cNvPr id="36" name="CaixaDeTexto 35"/>
          <p:cNvSpPr txBox="1"/>
          <p:nvPr/>
        </p:nvSpPr>
        <p:spPr>
          <a:xfrm>
            <a:off x="1928813" y="4283075"/>
            <a:ext cx="2643187" cy="922338"/>
          </a:xfrm>
          <a:prstGeom prst="rect">
            <a:avLst/>
          </a:prstGeom>
          <a:ln/>
        </p:spPr>
        <p:style>
          <a:lnRef idx="1">
            <a:schemeClr val="accent1"/>
          </a:lnRef>
          <a:fillRef idx="3">
            <a:schemeClr val="accent1"/>
          </a:fillRef>
          <a:effectRef idx="2">
            <a:schemeClr val="accent1"/>
          </a:effectRef>
          <a:fontRef idx="minor">
            <a:schemeClr val="lt1"/>
          </a:fontRef>
        </p:style>
        <p:txBody>
          <a:bodyPr>
            <a:spAutoFit/>
          </a:bodyPr>
          <a:lstStyle/>
          <a:p>
            <a:pPr algn="ctr" fontAlgn="auto">
              <a:spcBef>
                <a:spcPts val="0"/>
              </a:spcBef>
              <a:spcAft>
                <a:spcPts val="0"/>
              </a:spcAft>
              <a:buFont typeface="Arial" pitchFamily="34" charset="0"/>
              <a:buChar char="•"/>
              <a:defRPr/>
            </a:pPr>
            <a:r>
              <a:rPr lang="pt-BR" dirty="0">
                <a:latin typeface="Arial" pitchFamily="34" charset="0"/>
                <a:cs typeface="Arial" pitchFamily="34" charset="0"/>
              </a:rPr>
              <a:t>Teoria Estruturalista</a:t>
            </a:r>
          </a:p>
          <a:p>
            <a:pPr algn="ctr" fontAlgn="auto">
              <a:spcBef>
                <a:spcPts val="0"/>
              </a:spcBef>
              <a:spcAft>
                <a:spcPts val="0"/>
              </a:spcAft>
              <a:buFont typeface="Arial" pitchFamily="34" charset="0"/>
              <a:buChar char="•"/>
              <a:defRPr/>
            </a:pPr>
            <a:r>
              <a:rPr lang="pt-BR" dirty="0">
                <a:latin typeface="Arial" pitchFamily="34" charset="0"/>
                <a:cs typeface="Arial" pitchFamily="34" charset="0"/>
              </a:rPr>
              <a:t>Teoria Neoclássica</a:t>
            </a:r>
          </a:p>
          <a:p>
            <a:pPr algn="ctr" fontAlgn="auto">
              <a:spcBef>
                <a:spcPts val="0"/>
              </a:spcBef>
              <a:spcAft>
                <a:spcPts val="0"/>
              </a:spcAft>
              <a:buFont typeface="Arial" pitchFamily="34" charset="0"/>
              <a:buChar char="•"/>
              <a:defRPr/>
            </a:pPr>
            <a:r>
              <a:rPr lang="pt-BR" dirty="0">
                <a:latin typeface="Arial" pitchFamily="34" charset="0"/>
                <a:cs typeface="Arial" pitchFamily="34" charset="0"/>
              </a:rPr>
              <a:t>Teoria Contingencial</a:t>
            </a:r>
          </a:p>
        </p:txBody>
      </p:sp>
      <p:sp>
        <p:nvSpPr>
          <p:cNvPr id="37" name="CaixaDeTexto 36"/>
          <p:cNvSpPr txBox="1"/>
          <p:nvPr/>
        </p:nvSpPr>
        <p:spPr>
          <a:xfrm>
            <a:off x="1928813" y="5362575"/>
            <a:ext cx="2643187" cy="923925"/>
          </a:xfrm>
          <a:prstGeom prst="rect">
            <a:avLst/>
          </a:prstGeom>
          <a:ln/>
        </p:spPr>
        <p:style>
          <a:lnRef idx="1">
            <a:schemeClr val="accent1"/>
          </a:lnRef>
          <a:fillRef idx="3">
            <a:schemeClr val="accent1"/>
          </a:fillRef>
          <a:effectRef idx="2">
            <a:schemeClr val="accent1"/>
          </a:effectRef>
          <a:fontRef idx="minor">
            <a:schemeClr val="lt1"/>
          </a:fontRef>
        </p:style>
        <p:txBody>
          <a:bodyPr>
            <a:spAutoFit/>
          </a:bodyPr>
          <a:lstStyle/>
          <a:p>
            <a:pPr algn="ctr" fontAlgn="auto">
              <a:spcBef>
                <a:spcPts val="0"/>
              </a:spcBef>
              <a:spcAft>
                <a:spcPts val="0"/>
              </a:spcAft>
              <a:buFont typeface="Arial" pitchFamily="34" charset="0"/>
              <a:buChar char="•"/>
              <a:defRPr/>
            </a:pPr>
            <a:r>
              <a:rPr lang="pt-BR" dirty="0">
                <a:latin typeface="Arial" pitchFamily="34" charset="0"/>
                <a:cs typeface="Arial" pitchFamily="34" charset="0"/>
              </a:rPr>
              <a:t>Teoria Estruturalista</a:t>
            </a:r>
          </a:p>
          <a:p>
            <a:pPr algn="ctr" fontAlgn="auto">
              <a:spcBef>
                <a:spcPts val="0"/>
              </a:spcBef>
              <a:spcAft>
                <a:spcPts val="0"/>
              </a:spcAft>
              <a:buFont typeface="Arial" pitchFamily="34" charset="0"/>
              <a:buChar char="•"/>
              <a:defRPr/>
            </a:pPr>
            <a:r>
              <a:rPr lang="pt-BR" dirty="0">
                <a:latin typeface="Arial" pitchFamily="34" charset="0"/>
                <a:cs typeface="Arial" pitchFamily="34" charset="0"/>
              </a:rPr>
              <a:t>Teoria dos Sistemas</a:t>
            </a:r>
          </a:p>
          <a:p>
            <a:pPr algn="ctr" fontAlgn="auto">
              <a:spcBef>
                <a:spcPts val="0"/>
              </a:spcBef>
              <a:spcAft>
                <a:spcPts val="0"/>
              </a:spcAft>
              <a:buFont typeface="Arial" pitchFamily="34" charset="0"/>
              <a:buChar char="•"/>
              <a:defRPr/>
            </a:pPr>
            <a:r>
              <a:rPr lang="pt-BR" dirty="0">
                <a:latin typeface="Arial" pitchFamily="34" charset="0"/>
                <a:cs typeface="Arial" pitchFamily="34" charset="0"/>
              </a:rPr>
              <a:t>Teoria Contingencial</a:t>
            </a:r>
          </a:p>
        </p:txBody>
      </p:sp>
      <p:sp>
        <p:nvSpPr>
          <p:cNvPr id="38" name="CaixaDeTexto 37"/>
          <p:cNvSpPr txBox="1"/>
          <p:nvPr/>
        </p:nvSpPr>
        <p:spPr>
          <a:xfrm>
            <a:off x="4786313" y="816430"/>
            <a:ext cx="4239911" cy="969496"/>
          </a:xfrm>
          <a:prstGeom prst="rect">
            <a:avLst/>
          </a:prstGeom>
          <a:ln/>
        </p:spPr>
        <p:style>
          <a:lnRef idx="0">
            <a:schemeClr val="accent3"/>
          </a:lnRef>
          <a:fillRef idx="3">
            <a:schemeClr val="accent3"/>
          </a:fillRef>
          <a:effectRef idx="3">
            <a:schemeClr val="accent3"/>
          </a:effectRef>
          <a:fontRef idx="minor">
            <a:schemeClr val="lt1"/>
          </a:fontRef>
        </p:style>
        <p:txBody>
          <a:bodyPr>
            <a:spAutoFit/>
          </a:bodyPr>
          <a:lstStyle/>
          <a:p>
            <a:pPr algn="ctr" fontAlgn="auto">
              <a:spcBef>
                <a:spcPts val="0"/>
              </a:spcBef>
              <a:spcAft>
                <a:spcPts val="0"/>
              </a:spcAft>
              <a:buFont typeface="Arial" pitchFamily="34" charset="0"/>
              <a:buChar char="•"/>
              <a:defRPr/>
            </a:pPr>
            <a:r>
              <a:rPr lang="pt-BR" sz="1900" dirty="0">
                <a:solidFill>
                  <a:schemeClr val="tx1"/>
                </a:solidFill>
                <a:latin typeface="Arial" pitchFamily="34" charset="0"/>
                <a:cs typeface="Arial" pitchFamily="34" charset="0"/>
              </a:rPr>
              <a:t>Divisão do trabalho e especialização do operário. Tempos e movimentos</a:t>
            </a:r>
          </a:p>
          <a:p>
            <a:pPr algn="ctr" fontAlgn="auto">
              <a:spcBef>
                <a:spcPts val="0"/>
              </a:spcBef>
              <a:spcAft>
                <a:spcPts val="0"/>
              </a:spcAft>
              <a:buFont typeface="Arial" pitchFamily="34" charset="0"/>
              <a:buChar char="•"/>
              <a:defRPr/>
            </a:pPr>
            <a:r>
              <a:rPr lang="pt-BR" sz="1900" dirty="0">
                <a:solidFill>
                  <a:schemeClr val="tx1"/>
                </a:solidFill>
                <a:latin typeface="Arial" pitchFamily="34" charset="0"/>
                <a:cs typeface="Arial" pitchFamily="34" charset="0"/>
              </a:rPr>
              <a:t>Método trabalho /incentivo</a:t>
            </a:r>
          </a:p>
        </p:txBody>
      </p:sp>
      <p:sp>
        <p:nvSpPr>
          <p:cNvPr id="39" name="CaixaDeTexto 38"/>
          <p:cNvSpPr txBox="1"/>
          <p:nvPr/>
        </p:nvSpPr>
        <p:spPr>
          <a:xfrm>
            <a:off x="4786313" y="2000240"/>
            <a:ext cx="4239911" cy="923330"/>
          </a:xfrm>
          <a:prstGeom prst="rect">
            <a:avLst/>
          </a:prstGeom>
          <a:ln/>
        </p:spPr>
        <p:style>
          <a:lnRef idx="0">
            <a:schemeClr val="accent3"/>
          </a:lnRef>
          <a:fillRef idx="3">
            <a:schemeClr val="accent3"/>
          </a:fillRef>
          <a:effectRef idx="3">
            <a:schemeClr val="accent3"/>
          </a:effectRef>
          <a:fontRef idx="minor">
            <a:schemeClr val="lt1"/>
          </a:fontRef>
        </p:style>
        <p:txBody>
          <a:bodyPr>
            <a:spAutoFit/>
          </a:bodyPr>
          <a:lstStyle/>
          <a:p>
            <a:pPr algn="ctr" fontAlgn="auto">
              <a:spcBef>
                <a:spcPts val="0"/>
              </a:spcBef>
              <a:spcAft>
                <a:spcPts val="0"/>
              </a:spcAft>
              <a:buFont typeface="Arial" pitchFamily="34" charset="0"/>
              <a:buChar char="•"/>
              <a:defRPr/>
            </a:pPr>
            <a:r>
              <a:rPr lang="pt-BR" dirty="0">
                <a:solidFill>
                  <a:schemeClr val="tx1"/>
                </a:solidFill>
                <a:latin typeface="Arial" pitchFamily="34" charset="0"/>
                <a:cs typeface="Arial" pitchFamily="34" charset="0"/>
              </a:rPr>
              <a:t>Desenho organizacional</a:t>
            </a:r>
          </a:p>
          <a:p>
            <a:pPr algn="ctr" fontAlgn="auto">
              <a:spcBef>
                <a:spcPts val="0"/>
              </a:spcBef>
              <a:spcAft>
                <a:spcPts val="0"/>
              </a:spcAft>
              <a:buFont typeface="Arial" pitchFamily="34" charset="0"/>
              <a:buChar char="•"/>
              <a:defRPr/>
            </a:pPr>
            <a:r>
              <a:rPr lang="pt-BR" dirty="0">
                <a:solidFill>
                  <a:schemeClr val="tx1"/>
                </a:solidFill>
                <a:latin typeface="Arial" pitchFamily="34" charset="0"/>
                <a:cs typeface="Arial" pitchFamily="34" charset="0"/>
              </a:rPr>
              <a:t>Departamentalização / hierarquia</a:t>
            </a:r>
          </a:p>
          <a:p>
            <a:pPr algn="ctr" fontAlgn="auto">
              <a:spcBef>
                <a:spcPts val="0"/>
              </a:spcBef>
              <a:spcAft>
                <a:spcPts val="0"/>
              </a:spcAft>
              <a:buFont typeface="Arial" pitchFamily="34" charset="0"/>
              <a:buChar char="•"/>
              <a:defRPr/>
            </a:pPr>
            <a:r>
              <a:rPr lang="pt-BR" dirty="0">
                <a:solidFill>
                  <a:schemeClr val="tx1"/>
                </a:solidFill>
                <a:latin typeface="Arial" pitchFamily="34" charset="0"/>
                <a:cs typeface="Arial" pitchFamily="34" charset="0"/>
              </a:rPr>
              <a:t>Princípios de Gestão / Org. Formal</a:t>
            </a:r>
          </a:p>
        </p:txBody>
      </p:sp>
      <p:sp>
        <p:nvSpPr>
          <p:cNvPr id="40" name="CaixaDeTexto 39"/>
          <p:cNvSpPr txBox="1"/>
          <p:nvPr/>
        </p:nvSpPr>
        <p:spPr>
          <a:xfrm>
            <a:off x="4714876" y="3205933"/>
            <a:ext cx="4357686" cy="923330"/>
          </a:xfrm>
          <a:prstGeom prst="rect">
            <a:avLst/>
          </a:prstGeom>
          <a:ln/>
        </p:spPr>
        <p:style>
          <a:lnRef idx="0">
            <a:schemeClr val="accent3"/>
          </a:lnRef>
          <a:fillRef idx="3">
            <a:schemeClr val="accent3"/>
          </a:fillRef>
          <a:effectRef idx="3">
            <a:schemeClr val="accent3"/>
          </a:effectRef>
          <a:fontRef idx="minor">
            <a:schemeClr val="lt1"/>
          </a:fontRef>
        </p:style>
        <p:txBody>
          <a:bodyPr>
            <a:spAutoFit/>
          </a:bodyPr>
          <a:lstStyle/>
          <a:p>
            <a:pPr algn="ctr" fontAlgn="auto">
              <a:spcBef>
                <a:spcPts val="0"/>
              </a:spcBef>
              <a:spcAft>
                <a:spcPts val="0"/>
              </a:spcAft>
              <a:buFont typeface="Arial" pitchFamily="34" charset="0"/>
              <a:buChar char="•"/>
              <a:defRPr/>
            </a:pPr>
            <a:r>
              <a:rPr lang="pt-BR" dirty="0">
                <a:solidFill>
                  <a:schemeClr val="tx1"/>
                </a:solidFill>
                <a:latin typeface="Arial" pitchFamily="34" charset="0"/>
                <a:cs typeface="Arial" pitchFamily="34" charset="0"/>
              </a:rPr>
              <a:t>Organização Informal</a:t>
            </a:r>
          </a:p>
          <a:p>
            <a:pPr algn="ctr" fontAlgn="auto">
              <a:spcBef>
                <a:spcPts val="0"/>
              </a:spcBef>
              <a:spcAft>
                <a:spcPts val="0"/>
              </a:spcAft>
              <a:buFont typeface="Arial" pitchFamily="34" charset="0"/>
              <a:buChar char="•"/>
              <a:defRPr/>
            </a:pPr>
            <a:r>
              <a:rPr lang="pt-BR" dirty="0">
                <a:solidFill>
                  <a:schemeClr val="tx1"/>
                </a:solidFill>
                <a:latin typeface="Arial" pitchFamily="34" charset="0"/>
                <a:cs typeface="Arial" pitchFamily="34" charset="0"/>
              </a:rPr>
              <a:t>Grupos de dinâmicas de grupos</a:t>
            </a:r>
          </a:p>
          <a:p>
            <a:pPr algn="ctr" fontAlgn="auto">
              <a:spcBef>
                <a:spcPts val="0"/>
              </a:spcBef>
              <a:spcAft>
                <a:spcPts val="0"/>
              </a:spcAft>
              <a:buFont typeface="Arial" pitchFamily="34" charset="0"/>
              <a:buChar char="•"/>
              <a:defRPr/>
            </a:pPr>
            <a:r>
              <a:rPr lang="pt-BR" dirty="0">
                <a:solidFill>
                  <a:schemeClr val="tx1"/>
                </a:solidFill>
                <a:latin typeface="Arial" pitchFamily="34" charset="0"/>
                <a:cs typeface="Arial" pitchFamily="34" charset="0"/>
              </a:rPr>
              <a:t>Liderança / Motivação / Comunicação</a:t>
            </a:r>
          </a:p>
        </p:txBody>
      </p:sp>
      <p:sp>
        <p:nvSpPr>
          <p:cNvPr id="44" name="CaixaDeTexto 43"/>
          <p:cNvSpPr txBox="1"/>
          <p:nvPr/>
        </p:nvSpPr>
        <p:spPr>
          <a:xfrm>
            <a:off x="4714876" y="4277503"/>
            <a:ext cx="4357686" cy="923330"/>
          </a:xfrm>
          <a:prstGeom prst="rect">
            <a:avLst/>
          </a:prstGeom>
          <a:ln/>
        </p:spPr>
        <p:style>
          <a:lnRef idx="0">
            <a:schemeClr val="accent3"/>
          </a:lnRef>
          <a:fillRef idx="3">
            <a:schemeClr val="accent3"/>
          </a:fillRef>
          <a:effectRef idx="3">
            <a:schemeClr val="accent3"/>
          </a:effectRef>
          <a:fontRef idx="minor">
            <a:schemeClr val="lt1"/>
          </a:fontRef>
        </p:style>
        <p:txBody>
          <a:bodyPr>
            <a:spAutoFit/>
          </a:bodyPr>
          <a:lstStyle/>
          <a:p>
            <a:pPr algn="ctr" fontAlgn="auto">
              <a:spcBef>
                <a:spcPts val="0"/>
              </a:spcBef>
              <a:spcAft>
                <a:spcPts val="0"/>
              </a:spcAft>
              <a:buFont typeface="Arial" pitchFamily="34" charset="0"/>
              <a:buChar char="•"/>
              <a:defRPr/>
            </a:pPr>
            <a:r>
              <a:rPr lang="pt-BR" dirty="0">
                <a:solidFill>
                  <a:schemeClr val="tx1"/>
                </a:solidFill>
                <a:latin typeface="Arial" pitchFamily="34" charset="0"/>
                <a:cs typeface="Arial" pitchFamily="34" charset="0"/>
              </a:rPr>
              <a:t>Interação da Org. Formal e Informal</a:t>
            </a:r>
          </a:p>
          <a:p>
            <a:pPr algn="ctr" fontAlgn="auto">
              <a:spcBef>
                <a:spcPts val="0"/>
              </a:spcBef>
              <a:spcAft>
                <a:spcPts val="0"/>
              </a:spcAft>
              <a:buFont typeface="Arial" pitchFamily="34" charset="0"/>
              <a:buChar char="•"/>
              <a:defRPr/>
            </a:pPr>
            <a:r>
              <a:rPr lang="pt-BR" dirty="0">
                <a:solidFill>
                  <a:schemeClr val="tx1"/>
                </a:solidFill>
                <a:latin typeface="Arial" pitchFamily="34" charset="0"/>
                <a:cs typeface="Arial" pitchFamily="34" charset="0"/>
              </a:rPr>
              <a:t>Administração de conflitos</a:t>
            </a:r>
          </a:p>
          <a:p>
            <a:pPr algn="ctr" fontAlgn="auto">
              <a:spcBef>
                <a:spcPts val="0"/>
              </a:spcBef>
              <a:spcAft>
                <a:spcPts val="0"/>
              </a:spcAft>
              <a:buFont typeface="Arial" pitchFamily="34" charset="0"/>
              <a:buChar char="•"/>
              <a:defRPr/>
            </a:pPr>
            <a:r>
              <a:rPr lang="pt-BR" dirty="0">
                <a:solidFill>
                  <a:schemeClr val="tx1"/>
                </a:solidFill>
                <a:latin typeface="Arial" pitchFamily="34" charset="0"/>
                <a:cs typeface="Arial" pitchFamily="34" charset="0"/>
              </a:rPr>
              <a:t>Tecnologia, Mudança e Inovação</a:t>
            </a:r>
          </a:p>
        </p:txBody>
      </p:sp>
      <p:sp>
        <p:nvSpPr>
          <p:cNvPr id="45" name="CaixaDeTexto 44"/>
          <p:cNvSpPr txBox="1"/>
          <p:nvPr/>
        </p:nvSpPr>
        <p:spPr>
          <a:xfrm>
            <a:off x="4714876" y="5357826"/>
            <a:ext cx="4357686" cy="923330"/>
          </a:xfrm>
          <a:prstGeom prst="rect">
            <a:avLst/>
          </a:prstGeom>
          <a:ln/>
        </p:spPr>
        <p:style>
          <a:lnRef idx="0">
            <a:schemeClr val="accent3"/>
          </a:lnRef>
          <a:fillRef idx="3">
            <a:schemeClr val="accent3"/>
          </a:fillRef>
          <a:effectRef idx="3">
            <a:schemeClr val="accent3"/>
          </a:effectRef>
          <a:fontRef idx="minor">
            <a:schemeClr val="lt1"/>
          </a:fontRef>
        </p:style>
        <p:txBody>
          <a:bodyPr>
            <a:spAutoFit/>
          </a:bodyPr>
          <a:lstStyle/>
          <a:p>
            <a:pPr algn="ctr" fontAlgn="auto">
              <a:spcBef>
                <a:spcPts val="0"/>
              </a:spcBef>
              <a:spcAft>
                <a:spcPts val="0"/>
              </a:spcAft>
              <a:buFont typeface="Arial" pitchFamily="34" charset="0"/>
              <a:buChar char="•"/>
              <a:defRPr/>
            </a:pPr>
            <a:r>
              <a:rPr lang="pt-BR" dirty="0">
                <a:solidFill>
                  <a:schemeClr val="tx1"/>
                </a:solidFill>
                <a:latin typeface="Arial" pitchFamily="34" charset="0"/>
                <a:cs typeface="Arial" pitchFamily="34" charset="0"/>
              </a:rPr>
              <a:t>Integração Empresa e Ambiente externo</a:t>
            </a:r>
          </a:p>
          <a:p>
            <a:pPr algn="ctr" fontAlgn="auto">
              <a:spcBef>
                <a:spcPts val="0"/>
              </a:spcBef>
              <a:spcAft>
                <a:spcPts val="0"/>
              </a:spcAft>
              <a:buFont typeface="Arial" pitchFamily="34" charset="0"/>
              <a:buChar char="•"/>
              <a:defRPr/>
            </a:pPr>
            <a:r>
              <a:rPr lang="pt-BR" dirty="0">
                <a:solidFill>
                  <a:schemeClr val="tx1"/>
                </a:solidFill>
                <a:latin typeface="Arial" pitchFamily="34" charset="0"/>
                <a:cs typeface="Arial" pitchFamily="34" charset="0"/>
              </a:rPr>
              <a:t>Incerteza, Mudança e inovação</a:t>
            </a:r>
          </a:p>
          <a:p>
            <a:pPr algn="ctr" fontAlgn="auto">
              <a:spcBef>
                <a:spcPts val="0"/>
              </a:spcBef>
              <a:spcAft>
                <a:spcPts val="0"/>
              </a:spcAft>
              <a:buFont typeface="Arial" pitchFamily="34" charset="0"/>
              <a:buChar char="•"/>
              <a:defRPr/>
            </a:pPr>
            <a:r>
              <a:rPr lang="pt-BR" dirty="0">
                <a:solidFill>
                  <a:schemeClr val="tx1"/>
                </a:solidFill>
                <a:latin typeface="Arial" pitchFamily="34" charset="0"/>
                <a:cs typeface="Arial" pitchFamily="34" charset="0"/>
              </a:rPr>
              <a:t>Flexibilidade e ajustamento</a:t>
            </a:r>
          </a:p>
        </p:txBody>
      </p:sp>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to="" calcmode="lin" valueType="num">
                                      <p:cBhvr>
                                        <p:cTn id="7" dur="1" fill="hold"/>
                                        <p:tgtEl>
                                          <p:spTgt spid="25"/>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 to="" calcmode="lin" valueType="num">
                                      <p:cBhvr>
                                        <p:cTn id="12" dur="1" fill="hold"/>
                                        <p:tgtEl>
                                          <p:spTgt spid="29"/>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 to="" calcmode="lin" valueType="num">
                                      <p:cBhvr>
                                        <p:cTn id="17" dur="1" fill="hold"/>
                                        <p:tgtEl>
                                          <p:spTgt spid="30"/>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 to="" calcmode="lin" valueType="num">
                                      <p:cBhvr>
                                        <p:cTn id="22" dur="1" fill="hold"/>
                                        <p:tgtEl>
                                          <p:spTgt spid="31"/>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anim to="" calcmode="lin" valueType="num">
                                      <p:cBhvr>
                                        <p:cTn id="27" dur="1" fill="hold"/>
                                        <p:tgtEl>
                                          <p:spTgt spid="32"/>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0"/>
                                          </p:stCondLst>
                                        </p:cTn>
                                        <p:tgtEl>
                                          <p:spTgt spid="33"/>
                                        </p:tgtEl>
                                        <p:attrNameLst>
                                          <p:attrName>style.visibility</p:attrName>
                                        </p:attrNameLst>
                                      </p:cBhvr>
                                      <p:to>
                                        <p:strVal val="visible"/>
                                      </p:to>
                                    </p:set>
                                    <p:anim to="" calcmode="lin" valueType="num">
                                      <p:cBhvr>
                                        <p:cTn id="32" dur="1" fill="hold"/>
                                        <p:tgtEl>
                                          <p:spTgt spid="33"/>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nodeType="clickEffect">
                                  <p:stCondLst>
                                    <p:cond delay="0"/>
                                  </p:stCondLst>
                                  <p:childTnLst>
                                    <p:set>
                                      <p:cBhvr>
                                        <p:cTn id="36" dur="1" fill="hold">
                                          <p:stCondLst>
                                            <p:cond delay="0"/>
                                          </p:stCondLst>
                                        </p:cTn>
                                        <p:tgtEl>
                                          <p:spTgt spid="34"/>
                                        </p:tgtEl>
                                        <p:attrNameLst>
                                          <p:attrName>style.visibility</p:attrName>
                                        </p:attrNameLst>
                                      </p:cBhvr>
                                      <p:to>
                                        <p:strVal val="visible"/>
                                      </p:to>
                                    </p:set>
                                    <p:anim to="" calcmode="lin" valueType="num">
                                      <p:cBhvr>
                                        <p:cTn id="37" dur="1" fill="hold"/>
                                        <p:tgtEl>
                                          <p:spTgt spid="34"/>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nodeType="clickEffect">
                                  <p:stCondLst>
                                    <p:cond delay="0"/>
                                  </p:stCondLst>
                                  <p:childTnLst>
                                    <p:set>
                                      <p:cBhvr>
                                        <p:cTn id="41" dur="1" fill="hold">
                                          <p:stCondLst>
                                            <p:cond delay="0"/>
                                          </p:stCondLst>
                                        </p:cTn>
                                        <p:tgtEl>
                                          <p:spTgt spid="35"/>
                                        </p:tgtEl>
                                        <p:attrNameLst>
                                          <p:attrName>style.visibility</p:attrName>
                                        </p:attrNameLst>
                                      </p:cBhvr>
                                      <p:to>
                                        <p:strVal val="visible"/>
                                      </p:to>
                                    </p:set>
                                    <p:anim to="" calcmode="lin" valueType="num">
                                      <p:cBhvr>
                                        <p:cTn id="42" dur="1" fill="hold"/>
                                        <p:tgtEl>
                                          <p:spTgt spid="35"/>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nodeType="clickEffect">
                                  <p:stCondLst>
                                    <p:cond delay="0"/>
                                  </p:stCondLst>
                                  <p:childTnLst>
                                    <p:set>
                                      <p:cBhvr>
                                        <p:cTn id="46" dur="1" fill="hold">
                                          <p:stCondLst>
                                            <p:cond delay="0"/>
                                          </p:stCondLst>
                                        </p:cTn>
                                        <p:tgtEl>
                                          <p:spTgt spid="36"/>
                                        </p:tgtEl>
                                        <p:attrNameLst>
                                          <p:attrName>style.visibility</p:attrName>
                                        </p:attrNameLst>
                                      </p:cBhvr>
                                      <p:to>
                                        <p:strVal val="visible"/>
                                      </p:to>
                                    </p:set>
                                    <p:anim to="" calcmode="lin" valueType="num">
                                      <p:cBhvr>
                                        <p:cTn id="47" dur="1" fill="hold"/>
                                        <p:tgtEl>
                                          <p:spTgt spid="36"/>
                                        </p:tgtEl>
                                        <p:attrNameLst>
                                          <p:attrName/>
                                        </p:attrNameLst>
                                      </p:cBhvr>
                                    </p:anim>
                                  </p:childTnLst>
                                </p:cTn>
                              </p:par>
                            </p:childTnLst>
                          </p:cTn>
                        </p:par>
                      </p:childTnLst>
                    </p:cTn>
                  </p:par>
                  <p:par>
                    <p:cTn id="48" fill="hold">
                      <p:stCondLst>
                        <p:cond delay="indefinite"/>
                      </p:stCondLst>
                      <p:childTnLst>
                        <p:par>
                          <p:cTn id="49" fill="hold">
                            <p:stCondLst>
                              <p:cond delay="0"/>
                            </p:stCondLst>
                            <p:childTnLst>
                              <p:par>
                                <p:cTn id="50" presetID="24" presetClass="entr" presetSubtype="0" fill="hold" nodeType="clickEffect">
                                  <p:stCondLst>
                                    <p:cond delay="0"/>
                                  </p:stCondLst>
                                  <p:childTnLst>
                                    <p:set>
                                      <p:cBhvr>
                                        <p:cTn id="51" dur="1" fill="hold">
                                          <p:stCondLst>
                                            <p:cond delay="0"/>
                                          </p:stCondLst>
                                        </p:cTn>
                                        <p:tgtEl>
                                          <p:spTgt spid="37"/>
                                        </p:tgtEl>
                                        <p:attrNameLst>
                                          <p:attrName>style.visibility</p:attrName>
                                        </p:attrNameLst>
                                      </p:cBhvr>
                                      <p:to>
                                        <p:strVal val="visible"/>
                                      </p:to>
                                    </p:set>
                                    <p:anim to="" calcmode="lin" valueType="num">
                                      <p:cBhvr>
                                        <p:cTn id="52" dur="1" fill="hold"/>
                                        <p:tgtEl>
                                          <p:spTgt spid="37"/>
                                        </p:tgtEl>
                                        <p:attrNameLst>
                                          <p:attrName/>
                                        </p:attrNameLst>
                                      </p:cBhvr>
                                    </p:anim>
                                  </p:childTnLst>
                                </p:cTn>
                              </p:par>
                            </p:childTnLst>
                          </p:cTn>
                        </p:par>
                      </p:childTnLst>
                    </p:cTn>
                  </p:par>
                  <p:par>
                    <p:cTn id="53" fill="hold">
                      <p:stCondLst>
                        <p:cond delay="indefinite"/>
                      </p:stCondLst>
                      <p:childTnLst>
                        <p:par>
                          <p:cTn id="54" fill="hold">
                            <p:stCondLst>
                              <p:cond delay="0"/>
                            </p:stCondLst>
                            <p:childTnLst>
                              <p:par>
                                <p:cTn id="55" presetID="24" presetClass="entr" presetSubtype="0" fill="hold" nodeType="clickEffect">
                                  <p:stCondLst>
                                    <p:cond delay="0"/>
                                  </p:stCondLst>
                                  <p:childTnLst>
                                    <p:set>
                                      <p:cBhvr>
                                        <p:cTn id="56" dur="1" fill="hold">
                                          <p:stCondLst>
                                            <p:cond delay="0"/>
                                          </p:stCondLst>
                                        </p:cTn>
                                        <p:tgtEl>
                                          <p:spTgt spid="38"/>
                                        </p:tgtEl>
                                        <p:attrNameLst>
                                          <p:attrName>style.visibility</p:attrName>
                                        </p:attrNameLst>
                                      </p:cBhvr>
                                      <p:to>
                                        <p:strVal val="visible"/>
                                      </p:to>
                                    </p:set>
                                    <p:anim to="" calcmode="lin" valueType="num">
                                      <p:cBhvr>
                                        <p:cTn id="57" dur="1" fill="hold"/>
                                        <p:tgtEl>
                                          <p:spTgt spid="38"/>
                                        </p:tgtEl>
                                        <p:attrNameLst>
                                          <p:attrName/>
                                        </p:attrNameLst>
                                      </p:cBhvr>
                                    </p:anim>
                                  </p:childTnLst>
                                </p:cTn>
                              </p:par>
                            </p:childTnLst>
                          </p:cTn>
                        </p:par>
                      </p:childTnLst>
                    </p:cTn>
                  </p:par>
                  <p:par>
                    <p:cTn id="58" fill="hold">
                      <p:stCondLst>
                        <p:cond delay="indefinite"/>
                      </p:stCondLst>
                      <p:childTnLst>
                        <p:par>
                          <p:cTn id="59" fill="hold">
                            <p:stCondLst>
                              <p:cond delay="0"/>
                            </p:stCondLst>
                            <p:childTnLst>
                              <p:par>
                                <p:cTn id="60" presetID="24" presetClass="entr" presetSubtype="0" fill="hold" nodeType="clickEffect">
                                  <p:stCondLst>
                                    <p:cond delay="0"/>
                                  </p:stCondLst>
                                  <p:childTnLst>
                                    <p:set>
                                      <p:cBhvr>
                                        <p:cTn id="61" dur="1" fill="hold">
                                          <p:stCondLst>
                                            <p:cond delay="0"/>
                                          </p:stCondLst>
                                        </p:cTn>
                                        <p:tgtEl>
                                          <p:spTgt spid="39"/>
                                        </p:tgtEl>
                                        <p:attrNameLst>
                                          <p:attrName>style.visibility</p:attrName>
                                        </p:attrNameLst>
                                      </p:cBhvr>
                                      <p:to>
                                        <p:strVal val="visible"/>
                                      </p:to>
                                    </p:set>
                                    <p:anim to="" calcmode="lin" valueType="num">
                                      <p:cBhvr>
                                        <p:cTn id="62" dur="1" fill="hold"/>
                                        <p:tgtEl>
                                          <p:spTgt spid="39"/>
                                        </p:tgtEl>
                                        <p:attrNameLst>
                                          <p:attrName/>
                                        </p:attrNameLst>
                                      </p:cBhvr>
                                    </p:anim>
                                  </p:childTnLst>
                                </p:cTn>
                              </p:par>
                            </p:childTnLst>
                          </p:cTn>
                        </p:par>
                      </p:childTnLst>
                    </p:cTn>
                  </p:par>
                  <p:par>
                    <p:cTn id="63" fill="hold">
                      <p:stCondLst>
                        <p:cond delay="indefinite"/>
                      </p:stCondLst>
                      <p:childTnLst>
                        <p:par>
                          <p:cTn id="64" fill="hold">
                            <p:stCondLst>
                              <p:cond delay="0"/>
                            </p:stCondLst>
                            <p:childTnLst>
                              <p:par>
                                <p:cTn id="65" presetID="24" presetClass="entr" presetSubtype="0" fill="hold" nodeType="clickEffect">
                                  <p:stCondLst>
                                    <p:cond delay="0"/>
                                  </p:stCondLst>
                                  <p:childTnLst>
                                    <p:set>
                                      <p:cBhvr>
                                        <p:cTn id="66" dur="1" fill="hold">
                                          <p:stCondLst>
                                            <p:cond delay="0"/>
                                          </p:stCondLst>
                                        </p:cTn>
                                        <p:tgtEl>
                                          <p:spTgt spid="40"/>
                                        </p:tgtEl>
                                        <p:attrNameLst>
                                          <p:attrName>style.visibility</p:attrName>
                                        </p:attrNameLst>
                                      </p:cBhvr>
                                      <p:to>
                                        <p:strVal val="visible"/>
                                      </p:to>
                                    </p:set>
                                    <p:anim to="" calcmode="lin" valueType="num">
                                      <p:cBhvr>
                                        <p:cTn id="67" dur="1" fill="hold"/>
                                        <p:tgtEl>
                                          <p:spTgt spid="40"/>
                                        </p:tgtEl>
                                        <p:attrNameLst>
                                          <p:attrName/>
                                        </p:attrNameLst>
                                      </p:cBhvr>
                                    </p:anim>
                                  </p:childTnLst>
                                </p:cTn>
                              </p:par>
                            </p:childTnLst>
                          </p:cTn>
                        </p:par>
                      </p:childTnLst>
                    </p:cTn>
                  </p:par>
                  <p:par>
                    <p:cTn id="68" fill="hold">
                      <p:stCondLst>
                        <p:cond delay="indefinite"/>
                      </p:stCondLst>
                      <p:childTnLst>
                        <p:par>
                          <p:cTn id="69" fill="hold">
                            <p:stCondLst>
                              <p:cond delay="0"/>
                            </p:stCondLst>
                            <p:childTnLst>
                              <p:par>
                                <p:cTn id="70" presetID="24" presetClass="entr" presetSubtype="0" fill="hold" nodeType="clickEffect">
                                  <p:stCondLst>
                                    <p:cond delay="0"/>
                                  </p:stCondLst>
                                  <p:childTnLst>
                                    <p:set>
                                      <p:cBhvr>
                                        <p:cTn id="71" dur="1" fill="hold">
                                          <p:stCondLst>
                                            <p:cond delay="0"/>
                                          </p:stCondLst>
                                        </p:cTn>
                                        <p:tgtEl>
                                          <p:spTgt spid="44"/>
                                        </p:tgtEl>
                                        <p:attrNameLst>
                                          <p:attrName>style.visibility</p:attrName>
                                        </p:attrNameLst>
                                      </p:cBhvr>
                                      <p:to>
                                        <p:strVal val="visible"/>
                                      </p:to>
                                    </p:set>
                                    <p:anim to="" calcmode="lin" valueType="num">
                                      <p:cBhvr>
                                        <p:cTn id="72" dur="1" fill="hold"/>
                                        <p:tgtEl>
                                          <p:spTgt spid="44"/>
                                        </p:tgtEl>
                                        <p:attrNameLst>
                                          <p:attrName/>
                                        </p:attrNameLst>
                                      </p:cBhvr>
                                    </p:anim>
                                  </p:childTnLst>
                                </p:cTn>
                              </p:par>
                            </p:childTnLst>
                          </p:cTn>
                        </p:par>
                      </p:childTnLst>
                    </p:cTn>
                  </p:par>
                  <p:par>
                    <p:cTn id="73" fill="hold">
                      <p:stCondLst>
                        <p:cond delay="indefinite"/>
                      </p:stCondLst>
                      <p:childTnLst>
                        <p:par>
                          <p:cTn id="74" fill="hold">
                            <p:stCondLst>
                              <p:cond delay="0"/>
                            </p:stCondLst>
                            <p:childTnLst>
                              <p:par>
                                <p:cTn id="75" presetID="24" presetClass="entr" presetSubtype="0" fill="hold" nodeType="clickEffect">
                                  <p:stCondLst>
                                    <p:cond delay="0"/>
                                  </p:stCondLst>
                                  <p:childTnLst>
                                    <p:set>
                                      <p:cBhvr>
                                        <p:cTn id="76" dur="1" fill="hold">
                                          <p:stCondLst>
                                            <p:cond delay="0"/>
                                          </p:stCondLst>
                                        </p:cTn>
                                        <p:tgtEl>
                                          <p:spTgt spid="45"/>
                                        </p:tgtEl>
                                        <p:attrNameLst>
                                          <p:attrName>style.visibility</p:attrName>
                                        </p:attrNameLst>
                                      </p:cBhvr>
                                      <p:to>
                                        <p:strVal val="visible"/>
                                      </p:to>
                                    </p:set>
                                    <p:anim to="" calcmode="lin" valueType="num">
                                      <p:cBhvr>
                                        <p:cTn id="77" dur="1" fill="hold"/>
                                        <p:tgtEl>
                                          <p:spTgt spid="4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D8CAFE55-4DD7-444F-985E-EC3D6800ECCA}" type="slidenum">
              <a:rPr lang="pt-BR" sz="1100"/>
              <a:pPr>
                <a:defRPr/>
              </a:pPr>
              <a:t>5</a:t>
            </a:fld>
            <a:endParaRPr lang="pt-BR" sz="1100" dirty="0"/>
          </a:p>
        </p:txBody>
      </p:sp>
      <p:sp>
        <p:nvSpPr>
          <p:cNvPr id="26" name="Subtítulo 12"/>
          <p:cNvSpPr txBox="1">
            <a:spLocks/>
          </p:cNvSpPr>
          <p:nvPr/>
        </p:nvSpPr>
        <p:spPr>
          <a:xfrm>
            <a:off x="285750" y="142875"/>
            <a:ext cx="5929313" cy="571500"/>
          </a:xfrm>
          <a:prstGeom prst="rect">
            <a:avLst/>
          </a:prstGeom>
        </p:spPr>
        <p:txBody>
          <a:bodyPr>
            <a:normAutofit lnSpcReduction="100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Administração e aplicação</a:t>
            </a:r>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Subtítulo 12"/>
          <p:cNvSpPr txBox="1">
            <a:spLocks/>
          </p:cNvSpPr>
          <p:nvPr/>
        </p:nvSpPr>
        <p:spPr>
          <a:xfrm>
            <a:off x="142875" y="1214438"/>
            <a:ext cx="8786813" cy="3246437"/>
          </a:xfrm>
          <a:prstGeom prst="rect">
            <a:avLst/>
          </a:prstGeom>
          <a:noFill/>
        </p:spPr>
        <p:txBody>
          <a:bodyPr>
            <a:spAutoFit/>
          </a:bodyPr>
          <a:lstStyle/>
          <a:p>
            <a:pPr indent="177800" fontAlgn="auto">
              <a:spcBef>
                <a:spcPts val="600"/>
              </a:spcBef>
              <a:spcAft>
                <a:spcPts val="0"/>
              </a:spcAft>
              <a:defRPr/>
            </a:pPr>
            <a:r>
              <a:rPr lang="pt-BR" sz="1900" b="1" dirty="0">
                <a:solidFill>
                  <a:schemeClr val="tx1">
                    <a:lumMod val="95000"/>
                    <a:lumOff val="5000"/>
                  </a:schemeClr>
                </a:solidFill>
                <a:latin typeface="Arial" pitchFamily="34" charset="0"/>
                <a:cs typeface="Arial" pitchFamily="34" charset="0"/>
              </a:rPr>
              <a:t>Todas as teorias administrativas são aplicáveis às situações de hoje. </a:t>
            </a:r>
          </a:p>
          <a:p>
            <a:pPr indent="177800" fontAlgn="auto">
              <a:spcBef>
                <a:spcPts val="600"/>
              </a:spcBef>
              <a:spcAft>
                <a:spcPts val="0"/>
              </a:spcAft>
              <a:defRPr/>
            </a:pPr>
            <a:r>
              <a:rPr lang="pt-BR" sz="1900" b="1" dirty="0">
                <a:solidFill>
                  <a:schemeClr val="tx1">
                    <a:lumMod val="95000"/>
                    <a:lumOff val="5000"/>
                  </a:schemeClr>
                </a:solidFill>
                <a:latin typeface="Arial" pitchFamily="34" charset="0"/>
                <a:cs typeface="Arial" pitchFamily="34" charset="0"/>
              </a:rPr>
              <a:t>A indústria automobilística utiliza linhas de montagem e os </a:t>
            </a:r>
            <a:r>
              <a:rPr lang="pt-BR" sz="1900" b="1" u="sng" dirty="0">
                <a:solidFill>
                  <a:schemeClr val="tx1">
                    <a:lumMod val="95000"/>
                    <a:lumOff val="5000"/>
                  </a:schemeClr>
                </a:solidFill>
                <a:latin typeface="Arial" pitchFamily="34" charset="0"/>
                <a:cs typeface="Arial" pitchFamily="34" charset="0"/>
              </a:rPr>
              <a:t>princípios da Administração Científica</a:t>
            </a:r>
            <a:r>
              <a:rPr lang="pt-BR" sz="1900" b="1" dirty="0">
                <a:solidFill>
                  <a:schemeClr val="tx1">
                    <a:lumMod val="95000"/>
                    <a:lumOff val="5000"/>
                  </a:schemeClr>
                </a:solidFill>
                <a:latin typeface="Arial" pitchFamily="34" charset="0"/>
                <a:cs typeface="Arial" pitchFamily="34" charset="0"/>
              </a:rPr>
              <a:t> e na estrutura organizacional os mesmos princípios das </a:t>
            </a:r>
            <a:r>
              <a:rPr lang="pt-BR" sz="1900" b="1" u="sng" dirty="0">
                <a:solidFill>
                  <a:schemeClr val="tx1">
                    <a:lumMod val="95000"/>
                    <a:lumOff val="5000"/>
                  </a:schemeClr>
                </a:solidFill>
                <a:latin typeface="Arial" pitchFamily="34" charset="0"/>
                <a:cs typeface="Arial" pitchFamily="34" charset="0"/>
              </a:rPr>
              <a:t>Teorias Clássica e Neoclássica</a:t>
            </a:r>
            <a:r>
              <a:rPr lang="pt-BR" sz="1900" b="1" dirty="0">
                <a:solidFill>
                  <a:schemeClr val="tx1">
                    <a:lumMod val="95000"/>
                    <a:lumOff val="5000"/>
                  </a:schemeClr>
                </a:solidFill>
                <a:latin typeface="Arial" pitchFamily="34" charset="0"/>
                <a:cs typeface="Arial" pitchFamily="34" charset="0"/>
              </a:rPr>
              <a:t>.</a:t>
            </a:r>
          </a:p>
          <a:p>
            <a:pPr indent="177800" fontAlgn="auto">
              <a:spcBef>
                <a:spcPts val="600"/>
              </a:spcBef>
              <a:spcAft>
                <a:spcPts val="0"/>
              </a:spcAft>
              <a:defRPr/>
            </a:pPr>
            <a:r>
              <a:rPr lang="pt-BR" sz="1900" b="1" dirty="0">
                <a:solidFill>
                  <a:schemeClr val="tx1">
                    <a:lumMod val="95000"/>
                    <a:lumOff val="5000"/>
                  </a:schemeClr>
                </a:solidFill>
                <a:latin typeface="Arial" pitchFamily="34" charset="0"/>
                <a:cs typeface="Arial" pitchFamily="34" charset="0"/>
              </a:rPr>
              <a:t>Supervisores são preparados segundo a abordagem da </a:t>
            </a:r>
            <a:r>
              <a:rPr lang="pt-BR" sz="1900" b="1" u="sng" dirty="0">
                <a:solidFill>
                  <a:schemeClr val="tx1">
                    <a:lumMod val="95000"/>
                    <a:lumOff val="5000"/>
                  </a:schemeClr>
                </a:solidFill>
                <a:latin typeface="Arial" pitchFamily="34" charset="0"/>
                <a:cs typeface="Arial" pitchFamily="34" charset="0"/>
              </a:rPr>
              <a:t>Teoria das Relações Humanas</a:t>
            </a:r>
            <a:r>
              <a:rPr lang="pt-BR" sz="1900" b="1" dirty="0">
                <a:solidFill>
                  <a:schemeClr val="tx1">
                    <a:lumMod val="95000"/>
                    <a:lumOff val="5000"/>
                  </a:schemeClr>
                </a:solidFill>
                <a:latin typeface="Arial" pitchFamily="34" charset="0"/>
                <a:cs typeface="Arial" pitchFamily="34" charset="0"/>
              </a:rPr>
              <a:t>, enquanto gerentes com a </a:t>
            </a:r>
            <a:r>
              <a:rPr lang="pt-BR" sz="1900" b="1" u="sng" dirty="0">
                <a:solidFill>
                  <a:schemeClr val="tx1">
                    <a:lumMod val="95000"/>
                    <a:lumOff val="5000"/>
                  </a:schemeClr>
                </a:solidFill>
                <a:latin typeface="Arial" pitchFamily="34" charset="0"/>
                <a:cs typeface="Arial" pitchFamily="34" charset="0"/>
              </a:rPr>
              <a:t>Teoria do Comportamento Organizacional</a:t>
            </a:r>
            <a:r>
              <a:rPr lang="pt-BR" sz="1900" b="1" dirty="0">
                <a:solidFill>
                  <a:schemeClr val="tx1">
                    <a:lumMod val="95000"/>
                    <a:lumOff val="5000"/>
                  </a:schemeClr>
                </a:solidFill>
                <a:latin typeface="Arial" pitchFamily="34" charset="0"/>
                <a:cs typeface="Arial" pitchFamily="34" charset="0"/>
              </a:rPr>
              <a:t> e os dirigentes da área de recursos humanos com a Teoria do Desenvolvimento Organizacional.</a:t>
            </a:r>
          </a:p>
          <a:p>
            <a:pPr indent="177800" fontAlgn="auto">
              <a:spcBef>
                <a:spcPts val="600"/>
              </a:spcBef>
              <a:spcAft>
                <a:spcPts val="0"/>
              </a:spcAft>
              <a:defRPr/>
            </a:pPr>
            <a:r>
              <a:rPr lang="pt-BR" sz="1900" b="1" dirty="0">
                <a:solidFill>
                  <a:schemeClr val="tx1">
                    <a:lumMod val="95000"/>
                    <a:lumOff val="5000"/>
                  </a:schemeClr>
                </a:solidFill>
                <a:latin typeface="Arial" pitchFamily="34" charset="0"/>
                <a:cs typeface="Arial" pitchFamily="34" charset="0"/>
              </a:rPr>
              <a:t>As relações da empresa com a comunidade são o prisma da Teoria Estruturalista e a Teoria da Contingência.</a:t>
            </a:r>
          </a:p>
        </p:txBody>
      </p:sp>
      <p:grpSp>
        <p:nvGrpSpPr>
          <p:cNvPr id="2" name="Grupo 52"/>
          <p:cNvGrpSpPr>
            <a:grpSpLocks/>
          </p:cNvGrpSpPr>
          <p:nvPr/>
        </p:nvGrpSpPr>
        <p:grpSpPr bwMode="auto">
          <a:xfrm>
            <a:off x="4143375" y="4278313"/>
            <a:ext cx="4643438" cy="1936750"/>
            <a:chOff x="785786" y="2143116"/>
            <a:chExt cx="6643734" cy="2944734"/>
          </a:xfrm>
        </p:grpSpPr>
        <p:sp>
          <p:nvSpPr>
            <p:cNvPr id="25" name="CaixaDeTexto 24"/>
            <p:cNvSpPr txBox="1"/>
            <p:nvPr/>
          </p:nvSpPr>
          <p:spPr>
            <a:xfrm>
              <a:off x="3143239" y="2143116"/>
              <a:ext cx="1714512" cy="444404"/>
            </a:xfrm>
            <a:prstGeom prst="rect">
              <a:avLst/>
            </a:prstGeom>
          </p:spPr>
          <p:style>
            <a:lnRef idx="0">
              <a:schemeClr val="accent4"/>
            </a:lnRef>
            <a:fillRef idx="3">
              <a:schemeClr val="accent4"/>
            </a:fillRef>
            <a:effectRef idx="3">
              <a:schemeClr val="accent4"/>
            </a:effectRef>
            <a:fontRef idx="minor">
              <a:schemeClr val="lt1"/>
            </a:fontRef>
          </p:style>
          <p:txBody>
            <a:bodyPr>
              <a:spAutoFit/>
            </a:bodyPr>
            <a:lstStyle/>
            <a:p>
              <a:pPr algn="ctr" fontAlgn="auto">
                <a:spcBef>
                  <a:spcPts val="0"/>
                </a:spcBef>
                <a:spcAft>
                  <a:spcPts val="0"/>
                </a:spcAft>
                <a:defRPr/>
              </a:pPr>
              <a:r>
                <a:rPr lang="pt-BR" sz="1300" dirty="0">
                  <a:solidFill>
                    <a:schemeClr val="tx1"/>
                  </a:solidFill>
                  <a:effectLst>
                    <a:outerShdw blurRad="38100" dist="38100" dir="2700000" algn="tl">
                      <a:srgbClr val="000000">
                        <a:alpha val="43137"/>
                      </a:srgbClr>
                    </a:outerShdw>
                  </a:effectLst>
                </a:rPr>
                <a:t>TAREFAS</a:t>
              </a:r>
            </a:p>
          </p:txBody>
        </p:sp>
        <p:sp>
          <p:nvSpPr>
            <p:cNvPr id="29" name="CaixaDeTexto 28"/>
            <p:cNvSpPr txBox="1"/>
            <p:nvPr/>
          </p:nvSpPr>
          <p:spPr>
            <a:xfrm>
              <a:off x="5715008" y="3395963"/>
              <a:ext cx="1714512" cy="444404"/>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lgn="ctr" fontAlgn="auto">
                <a:spcBef>
                  <a:spcPts val="0"/>
                </a:spcBef>
                <a:spcAft>
                  <a:spcPts val="0"/>
                </a:spcAft>
                <a:defRPr/>
              </a:pPr>
              <a:r>
                <a:rPr lang="pt-BR" sz="1300" dirty="0">
                  <a:solidFill>
                    <a:schemeClr val="tx1"/>
                  </a:solidFill>
                  <a:effectLst>
                    <a:outerShdw blurRad="38100" dist="38100" dir="2700000" algn="tl">
                      <a:srgbClr val="000000">
                        <a:alpha val="43137"/>
                      </a:srgbClr>
                    </a:outerShdw>
                  </a:effectLst>
                </a:rPr>
                <a:t>PESSOAS</a:t>
              </a:r>
            </a:p>
          </p:txBody>
        </p:sp>
        <p:sp>
          <p:nvSpPr>
            <p:cNvPr id="30" name="CaixaDeTexto 29"/>
            <p:cNvSpPr txBox="1"/>
            <p:nvPr/>
          </p:nvSpPr>
          <p:spPr>
            <a:xfrm>
              <a:off x="785786" y="3357564"/>
              <a:ext cx="1714512" cy="444404"/>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algn="ctr" fontAlgn="auto">
                <a:spcBef>
                  <a:spcPts val="0"/>
                </a:spcBef>
                <a:spcAft>
                  <a:spcPts val="0"/>
                </a:spcAft>
                <a:defRPr/>
              </a:pPr>
              <a:r>
                <a:rPr lang="pt-BR" sz="1300" dirty="0">
                  <a:solidFill>
                    <a:schemeClr val="tx1"/>
                  </a:solidFill>
                  <a:effectLst>
                    <a:outerShdw blurRad="38100" dist="38100" dir="2700000" algn="tl">
                      <a:srgbClr val="000000">
                        <a:alpha val="43137"/>
                      </a:srgbClr>
                    </a:outerShdw>
                  </a:effectLst>
                </a:rPr>
                <a:t>ESTRUTURA</a:t>
              </a:r>
            </a:p>
          </p:txBody>
        </p:sp>
        <p:sp>
          <p:nvSpPr>
            <p:cNvPr id="31" name="CaixaDeTexto 30"/>
            <p:cNvSpPr txBox="1"/>
            <p:nvPr/>
          </p:nvSpPr>
          <p:spPr>
            <a:xfrm>
              <a:off x="1785918" y="4643446"/>
              <a:ext cx="1714512" cy="444404"/>
            </a:xfrm>
            <a:prstGeom prst="rect">
              <a:avLst/>
            </a:prstGeom>
          </p:spPr>
          <p:style>
            <a:lnRef idx="0">
              <a:schemeClr val="accent1"/>
            </a:lnRef>
            <a:fillRef idx="3">
              <a:schemeClr val="accent1"/>
            </a:fillRef>
            <a:effectRef idx="3">
              <a:schemeClr val="accent1"/>
            </a:effectRef>
            <a:fontRef idx="minor">
              <a:schemeClr val="lt1"/>
            </a:fontRef>
          </p:style>
          <p:txBody>
            <a:bodyPr>
              <a:spAutoFit/>
            </a:bodyPr>
            <a:lstStyle/>
            <a:p>
              <a:pPr algn="ctr" fontAlgn="auto">
                <a:spcBef>
                  <a:spcPts val="0"/>
                </a:spcBef>
                <a:spcAft>
                  <a:spcPts val="0"/>
                </a:spcAft>
                <a:defRPr/>
              </a:pPr>
              <a:r>
                <a:rPr lang="pt-BR" sz="1300" dirty="0">
                  <a:solidFill>
                    <a:schemeClr val="tx1"/>
                  </a:solidFill>
                  <a:effectLst>
                    <a:outerShdw blurRad="38100" dist="38100" dir="2700000" algn="tl">
                      <a:srgbClr val="000000">
                        <a:alpha val="43137"/>
                      </a:srgbClr>
                    </a:outerShdw>
                  </a:effectLst>
                </a:rPr>
                <a:t>AMBIENTE</a:t>
              </a:r>
            </a:p>
          </p:txBody>
        </p:sp>
        <p:sp>
          <p:nvSpPr>
            <p:cNvPr id="32" name="CaixaDeTexto 31"/>
            <p:cNvSpPr txBox="1"/>
            <p:nvPr/>
          </p:nvSpPr>
          <p:spPr>
            <a:xfrm>
              <a:off x="4857751" y="4643446"/>
              <a:ext cx="2000264" cy="444404"/>
            </a:xfrm>
            <a:prstGeom prst="rect">
              <a:avLst/>
            </a:prstGeom>
          </p:spPr>
          <p:style>
            <a:lnRef idx="0">
              <a:schemeClr val="accent3"/>
            </a:lnRef>
            <a:fillRef idx="3">
              <a:schemeClr val="accent3"/>
            </a:fillRef>
            <a:effectRef idx="3">
              <a:schemeClr val="accent3"/>
            </a:effectRef>
            <a:fontRef idx="minor">
              <a:schemeClr val="lt1"/>
            </a:fontRef>
          </p:style>
          <p:txBody>
            <a:bodyPr>
              <a:spAutoFit/>
            </a:bodyPr>
            <a:lstStyle/>
            <a:p>
              <a:pPr algn="ctr" fontAlgn="auto">
                <a:spcBef>
                  <a:spcPts val="0"/>
                </a:spcBef>
                <a:spcAft>
                  <a:spcPts val="0"/>
                </a:spcAft>
                <a:defRPr/>
              </a:pPr>
              <a:r>
                <a:rPr lang="pt-BR" sz="1300" dirty="0">
                  <a:solidFill>
                    <a:schemeClr val="tx1"/>
                  </a:solidFill>
                  <a:effectLst>
                    <a:outerShdw blurRad="38100" dist="38100" dir="2700000" algn="tl">
                      <a:srgbClr val="000000">
                        <a:alpha val="43137"/>
                      </a:srgbClr>
                    </a:outerShdw>
                  </a:effectLst>
                </a:rPr>
                <a:t>TECNOLOGIA</a:t>
              </a:r>
            </a:p>
          </p:txBody>
        </p:sp>
        <p:sp>
          <p:nvSpPr>
            <p:cNvPr id="33" name="CaixaDeTexto 32"/>
            <p:cNvSpPr txBox="1"/>
            <p:nvPr/>
          </p:nvSpPr>
          <p:spPr>
            <a:xfrm>
              <a:off x="2857268" y="3429626"/>
              <a:ext cx="2066939" cy="444124"/>
            </a:xfrm>
            <a:prstGeom prst="rect">
              <a:avLst/>
            </a:prstGeom>
            <a:noFill/>
          </p:spPr>
          <p:txBody>
            <a:bodyPr wrap="none">
              <a:spAutoFit/>
            </a:bodyPr>
            <a:lstStyle/>
            <a:p>
              <a:pPr fontAlgn="auto">
                <a:spcBef>
                  <a:spcPts val="0"/>
                </a:spcBef>
                <a:spcAft>
                  <a:spcPts val="0"/>
                </a:spcAft>
                <a:defRPr/>
              </a:pPr>
              <a:r>
                <a:rPr lang="pt-BR" sz="1300" b="1" dirty="0">
                  <a:effectLst>
                    <a:outerShdw blurRad="38100" dist="38100" dir="2700000" algn="tl">
                      <a:srgbClr val="000000">
                        <a:alpha val="43137"/>
                      </a:srgbClr>
                    </a:outerShdw>
                  </a:effectLst>
                  <a:latin typeface="Arial" pitchFamily="34" charset="0"/>
                  <a:cs typeface="Arial" pitchFamily="34" charset="0"/>
                </a:rPr>
                <a:t>ORGANIZAÇÃO</a:t>
              </a:r>
            </a:p>
          </p:txBody>
        </p:sp>
        <p:cxnSp>
          <p:nvCxnSpPr>
            <p:cNvPr id="35" name="Conector reto 34"/>
            <p:cNvCxnSpPr>
              <a:endCxn id="0" idx="0"/>
            </p:cNvCxnSpPr>
            <p:nvPr/>
          </p:nvCxnSpPr>
          <p:spPr>
            <a:xfrm rot="10800000" flipV="1">
              <a:off x="1642090" y="2427935"/>
              <a:ext cx="1501369" cy="9292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Conector reto 36"/>
            <p:cNvCxnSpPr>
              <a:stCxn id="0" idx="3"/>
              <a:endCxn id="0" idx="0"/>
            </p:cNvCxnSpPr>
            <p:nvPr/>
          </p:nvCxnSpPr>
          <p:spPr>
            <a:xfrm>
              <a:off x="4858338" y="2365178"/>
              <a:ext cx="1714877" cy="10306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Conector reto 39"/>
            <p:cNvCxnSpPr>
              <a:stCxn id="0" idx="2"/>
              <a:endCxn id="0" idx="0"/>
            </p:cNvCxnSpPr>
            <p:nvPr/>
          </p:nvCxnSpPr>
          <p:spPr>
            <a:xfrm rot="16200000" flipH="1">
              <a:off x="1721732" y="3721697"/>
              <a:ext cx="842388" cy="1001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Conector reto 44"/>
            <p:cNvCxnSpPr>
              <a:stCxn id="0" idx="3"/>
            </p:cNvCxnSpPr>
            <p:nvPr/>
          </p:nvCxnSpPr>
          <p:spPr>
            <a:xfrm flipV="1">
              <a:off x="3500064" y="4858546"/>
              <a:ext cx="1358274" cy="72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Conector reto 47"/>
            <p:cNvCxnSpPr>
              <a:stCxn id="0" idx="2"/>
              <a:endCxn id="0" idx="0"/>
            </p:cNvCxnSpPr>
            <p:nvPr/>
          </p:nvCxnSpPr>
          <p:spPr>
            <a:xfrm rot="5400000">
              <a:off x="5813593" y="3884103"/>
              <a:ext cx="803768" cy="7154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0" name="Picture 2" descr="C:\Meus Documentos Rodrigo\Avantis\TGA 2013-I\log avantis 10 anos.jpg"/>
          <p:cNvPicPr>
            <a:picLocks noChangeAspect="1" noChangeArrowheads="1"/>
          </p:cNvPicPr>
          <p:nvPr/>
        </p:nvPicPr>
        <p:blipFill>
          <a:blip r:embed="rId2"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 to="" calcmode="lin" valueType="num">
                                      <p:cBhvr>
                                        <p:cTn id="12" dur="1" fill="hold"/>
                                        <p:tgtEl>
                                          <p:spTgt spid="4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70ECBE6A-2BAA-4FB8-B5A9-A9CE607785A7}" type="slidenum">
              <a:rPr lang="pt-BR" sz="1100"/>
              <a:pPr>
                <a:defRPr/>
              </a:pPr>
              <a:t>6</a:t>
            </a:fld>
            <a:endParaRPr lang="pt-BR" sz="1100" dirty="0"/>
          </a:p>
        </p:txBody>
      </p:sp>
      <p:sp>
        <p:nvSpPr>
          <p:cNvPr id="26" name="Subtítulo 12"/>
          <p:cNvSpPr txBox="1">
            <a:spLocks/>
          </p:cNvSpPr>
          <p:nvPr/>
        </p:nvSpPr>
        <p:spPr>
          <a:xfrm>
            <a:off x="285750" y="142875"/>
            <a:ext cx="5929313" cy="571500"/>
          </a:xfrm>
          <a:prstGeom prst="rect">
            <a:avLst/>
          </a:prstGeom>
        </p:spPr>
        <p:txBody>
          <a:bodyPr>
            <a:normAutofit lnSpcReduction="100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O Administrador</a:t>
            </a:r>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Subtítulo 12"/>
          <p:cNvSpPr txBox="1">
            <a:spLocks/>
          </p:cNvSpPr>
          <p:nvPr/>
        </p:nvSpPr>
        <p:spPr>
          <a:xfrm>
            <a:off x="285750" y="1000125"/>
            <a:ext cx="4500563" cy="3170238"/>
          </a:xfrm>
          <a:prstGeom prst="rect">
            <a:avLst/>
          </a:prstGeom>
          <a:noFill/>
        </p:spPr>
        <p:txBody>
          <a:bodyPr>
            <a:spAutoFit/>
          </a:bodyPr>
          <a:lstStyle/>
          <a:p>
            <a:pPr fontAlgn="auto">
              <a:spcBef>
                <a:spcPts val="600"/>
              </a:spcBef>
              <a:spcAft>
                <a:spcPts val="0"/>
              </a:spcAft>
              <a:defRPr/>
            </a:pPr>
            <a:r>
              <a:rPr lang="pt-BR" sz="2000" b="1" dirty="0">
                <a:solidFill>
                  <a:schemeClr val="tx1">
                    <a:lumMod val="95000"/>
                    <a:lumOff val="5000"/>
                  </a:schemeClr>
                </a:solidFill>
                <a:effectLst>
                  <a:outerShdw blurRad="38100" dist="38100" dir="2700000" algn="tl">
                    <a:srgbClr val="000000">
                      <a:alpha val="43137"/>
                    </a:srgbClr>
                  </a:outerShdw>
                </a:effectLst>
                <a:latin typeface="Arial" pitchFamily="34" charset="0"/>
                <a:cs typeface="Arial" pitchFamily="34" charset="0"/>
              </a:rPr>
              <a:t>“Cada empresa necessita não de um administrador apenas, mas de </a:t>
            </a:r>
            <a:r>
              <a:rPr lang="pt-BR" sz="2000" b="1" u="sng" dirty="0">
                <a:solidFill>
                  <a:schemeClr val="tx1">
                    <a:lumMod val="95000"/>
                    <a:lumOff val="5000"/>
                  </a:schemeClr>
                </a:solidFill>
                <a:effectLst>
                  <a:outerShdw blurRad="38100" dist="38100" dir="2700000" algn="tl">
                    <a:srgbClr val="000000">
                      <a:alpha val="43137"/>
                    </a:srgbClr>
                  </a:outerShdw>
                </a:effectLst>
                <a:latin typeface="Arial" pitchFamily="34" charset="0"/>
                <a:cs typeface="Arial" pitchFamily="34" charset="0"/>
              </a:rPr>
              <a:t>uma equipe de administradores</a:t>
            </a:r>
            <a:r>
              <a:rPr lang="pt-BR" sz="2000" b="1" dirty="0">
                <a:solidFill>
                  <a:schemeClr val="tx1">
                    <a:lumMod val="95000"/>
                    <a:lumOff val="5000"/>
                  </a:schemeClr>
                </a:solidFill>
                <a:effectLst>
                  <a:outerShdw blurRad="38100" dist="38100" dir="2700000" algn="tl">
                    <a:srgbClr val="000000">
                      <a:alpha val="43137"/>
                    </a:srgbClr>
                  </a:outerShdw>
                </a:effectLst>
                <a:latin typeface="Arial" pitchFamily="34" charset="0"/>
                <a:cs typeface="Arial" pitchFamily="34" charset="0"/>
              </a:rPr>
              <a:t> em vários níveis e nas suas várias áreas e funções para levarem adiante as diversas especialidades dentro de um conjunto integrado e harmonioso de esforços em direção aos objetivos da empresa.” </a:t>
            </a:r>
            <a:r>
              <a:rPr lang="pt-BR" sz="1400" b="1" dirty="0">
                <a:solidFill>
                  <a:schemeClr val="tx1">
                    <a:lumMod val="95000"/>
                    <a:lumOff val="5000"/>
                  </a:schemeClr>
                </a:solidFill>
                <a:latin typeface="Arial" pitchFamily="34" charset="0"/>
                <a:cs typeface="Arial" pitchFamily="34" charset="0"/>
              </a:rPr>
              <a:t>(CHIAVENATO,  1993, p.15)</a:t>
            </a:r>
            <a:endParaRPr lang="pt-BR" sz="2000" b="1" dirty="0">
              <a:solidFill>
                <a:schemeClr val="tx1">
                  <a:lumMod val="95000"/>
                  <a:lumOff val="5000"/>
                </a:schemeClr>
              </a:solidFill>
              <a:latin typeface="Arial" pitchFamily="34" charset="0"/>
              <a:cs typeface="Arial" pitchFamily="34" charset="0"/>
            </a:endParaRPr>
          </a:p>
        </p:txBody>
      </p:sp>
      <p:grpSp>
        <p:nvGrpSpPr>
          <p:cNvPr id="2" name="Grupo 52"/>
          <p:cNvGrpSpPr>
            <a:grpSpLocks/>
          </p:cNvGrpSpPr>
          <p:nvPr/>
        </p:nvGrpSpPr>
        <p:grpSpPr bwMode="auto">
          <a:xfrm>
            <a:off x="4584700" y="1481138"/>
            <a:ext cx="4400550" cy="2090737"/>
            <a:chOff x="693955" y="2089560"/>
            <a:chExt cx="6822034" cy="3092561"/>
          </a:xfrm>
        </p:grpSpPr>
        <p:sp>
          <p:nvSpPr>
            <p:cNvPr id="25" name="CaixaDeTexto 24"/>
            <p:cNvSpPr txBox="1"/>
            <p:nvPr/>
          </p:nvSpPr>
          <p:spPr>
            <a:xfrm>
              <a:off x="3140599" y="2143116"/>
              <a:ext cx="1714512" cy="432453"/>
            </a:xfrm>
            <a:prstGeom prst="rect">
              <a:avLst/>
            </a:prstGeom>
          </p:spPr>
          <p:style>
            <a:lnRef idx="0">
              <a:schemeClr val="accent4"/>
            </a:lnRef>
            <a:fillRef idx="3">
              <a:schemeClr val="accent4"/>
            </a:fillRef>
            <a:effectRef idx="3">
              <a:schemeClr val="accent4"/>
            </a:effectRef>
            <a:fontRef idx="minor">
              <a:schemeClr val="lt1"/>
            </a:fontRef>
          </p:style>
          <p:txBody>
            <a:bodyPr>
              <a:spAutoFit/>
            </a:bodyPr>
            <a:lstStyle/>
            <a:p>
              <a:pPr algn="ctr">
                <a:defRPr/>
              </a:pPr>
              <a:r>
                <a:rPr lang="pt-BR" sz="1100" b="1">
                  <a:solidFill>
                    <a:srgbClr val="FFFFFF"/>
                  </a:solidFill>
                </a:rPr>
                <a:t>TAREFAS</a:t>
              </a:r>
            </a:p>
          </p:txBody>
        </p:sp>
        <p:sp>
          <p:nvSpPr>
            <p:cNvPr id="29" name="CaixaDeTexto 28"/>
            <p:cNvSpPr txBox="1"/>
            <p:nvPr/>
          </p:nvSpPr>
          <p:spPr>
            <a:xfrm>
              <a:off x="5715008" y="3395963"/>
              <a:ext cx="1714512" cy="432453"/>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lgn="ctr">
                <a:defRPr/>
              </a:pPr>
              <a:r>
                <a:rPr lang="pt-BR" sz="1100" b="1">
                  <a:solidFill>
                    <a:srgbClr val="FFFFFF"/>
                  </a:solidFill>
                </a:rPr>
                <a:t>PESSOAS</a:t>
              </a:r>
            </a:p>
          </p:txBody>
        </p:sp>
        <p:sp>
          <p:nvSpPr>
            <p:cNvPr id="30" name="CaixaDeTexto 29"/>
            <p:cNvSpPr txBox="1"/>
            <p:nvPr/>
          </p:nvSpPr>
          <p:spPr>
            <a:xfrm>
              <a:off x="785786" y="3357564"/>
              <a:ext cx="1714512" cy="432453"/>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algn="ctr">
                <a:defRPr/>
              </a:pPr>
              <a:r>
                <a:rPr lang="pt-BR" sz="1100" b="1">
                  <a:solidFill>
                    <a:srgbClr val="FFFFFF"/>
                  </a:solidFill>
                </a:rPr>
                <a:t>ESTRUTURA</a:t>
              </a:r>
            </a:p>
          </p:txBody>
        </p:sp>
        <p:sp>
          <p:nvSpPr>
            <p:cNvPr id="31" name="CaixaDeTexto 30"/>
            <p:cNvSpPr txBox="1"/>
            <p:nvPr/>
          </p:nvSpPr>
          <p:spPr>
            <a:xfrm>
              <a:off x="1785917" y="4643446"/>
              <a:ext cx="1714512" cy="432453"/>
            </a:xfrm>
            <a:prstGeom prst="rect">
              <a:avLst/>
            </a:prstGeom>
          </p:spPr>
          <p:style>
            <a:lnRef idx="0">
              <a:schemeClr val="accent1"/>
            </a:lnRef>
            <a:fillRef idx="3">
              <a:schemeClr val="accent1"/>
            </a:fillRef>
            <a:effectRef idx="3">
              <a:schemeClr val="accent1"/>
            </a:effectRef>
            <a:fontRef idx="minor">
              <a:schemeClr val="lt1"/>
            </a:fontRef>
          </p:style>
          <p:txBody>
            <a:bodyPr>
              <a:spAutoFit/>
            </a:bodyPr>
            <a:lstStyle/>
            <a:p>
              <a:pPr algn="ctr">
                <a:defRPr/>
              </a:pPr>
              <a:r>
                <a:rPr lang="pt-BR" sz="1100" b="1">
                  <a:solidFill>
                    <a:srgbClr val="FFFFFF"/>
                  </a:solidFill>
                </a:rPr>
                <a:t>AMBIENTE</a:t>
              </a:r>
            </a:p>
          </p:txBody>
        </p:sp>
        <p:sp>
          <p:nvSpPr>
            <p:cNvPr id="32" name="CaixaDeTexto 31"/>
            <p:cNvSpPr txBox="1"/>
            <p:nvPr/>
          </p:nvSpPr>
          <p:spPr>
            <a:xfrm>
              <a:off x="4857751" y="4643446"/>
              <a:ext cx="2000264" cy="432453"/>
            </a:xfrm>
            <a:prstGeom prst="rect">
              <a:avLst/>
            </a:prstGeom>
          </p:spPr>
          <p:style>
            <a:lnRef idx="0">
              <a:schemeClr val="accent3"/>
            </a:lnRef>
            <a:fillRef idx="3">
              <a:schemeClr val="accent3"/>
            </a:fillRef>
            <a:effectRef idx="3">
              <a:schemeClr val="accent3"/>
            </a:effectRef>
            <a:fontRef idx="minor">
              <a:schemeClr val="lt1"/>
            </a:fontRef>
          </p:style>
          <p:txBody>
            <a:bodyPr>
              <a:spAutoFit/>
            </a:bodyPr>
            <a:lstStyle/>
            <a:p>
              <a:pPr algn="ctr">
                <a:defRPr/>
              </a:pPr>
              <a:r>
                <a:rPr lang="pt-BR" sz="1100" b="1">
                  <a:solidFill>
                    <a:srgbClr val="FFFFFF"/>
                  </a:solidFill>
                </a:rPr>
                <a:t>TECNOLOGIA</a:t>
              </a:r>
            </a:p>
          </p:txBody>
        </p:sp>
        <p:sp>
          <p:nvSpPr>
            <p:cNvPr id="8217" name="CaixaDeTexto 32"/>
            <p:cNvSpPr txBox="1">
              <a:spLocks noChangeArrowheads="1"/>
            </p:cNvSpPr>
            <p:nvPr/>
          </p:nvSpPr>
          <p:spPr bwMode="auto">
            <a:xfrm>
              <a:off x="2857219" y="3430374"/>
              <a:ext cx="1924542" cy="385103"/>
            </a:xfrm>
            <a:prstGeom prst="rect">
              <a:avLst/>
            </a:prstGeom>
            <a:noFill/>
            <a:ln w="9525">
              <a:noFill/>
              <a:miter lim="800000"/>
              <a:headEnd/>
              <a:tailEnd/>
            </a:ln>
          </p:spPr>
          <p:txBody>
            <a:bodyPr wrap="none">
              <a:spAutoFit/>
            </a:bodyPr>
            <a:lstStyle/>
            <a:p>
              <a:r>
                <a:rPr lang="pt-BR" sz="1100" b="1">
                  <a:cs typeface="Arial" charset="0"/>
                </a:rPr>
                <a:t>ORGANIZAÇÃO</a:t>
              </a:r>
            </a:p>
          </p:txBody>
        </p:sp>
        <p:cxnSp>
          <p:nvCxnSpPr>
            <p:cNvPr id="35" name="Conector reto 34"/>
            <p:cNvCxnSpPr>
              <a:endCxn id="0" idx="0"/>
            </p:cNvCxnSpPr>
            <p:nvPr/>
          </p:nvCxnSpPr>
          <p:spPr>
            <a:xfrm rot="10800000" flipV="1">
              <a:off x="1643921" y="2427699"/>
              <a:ext cx="1498781" cy="9298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Conector reto 36"/>
            <p:cNvCxnSpPr>
              <a:stCxn id="0" idx="3"/>
              <a:endCxn id="0" idx="0"/>
            </p:cNvCxnSpPr>
            <p:nvPr/>
          </p:nvCxnSpPr>
          <p:spPr>
            <a:xfrm>
              <a:off x="4855593" y="2359601"/>
              <a:ext cx="1717814" cy="10355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Conector reto 39"/>
            <p:cNvCxnSpPr>
              <a:stCxn id="0" idx="2"/>
              <a:endCxn id="0" idx="0"/>
            </p:cNvCxnSpPr>
            <p:nvPr/>
          </p:nvCxnSpPr>
          <p:spPr>
            <a:xfrm rot="16200000" flipH="1">
              <a:off x="1716145" y="3717423"/>
              <a:ext cx="854740" cy="9991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Conector reto 44"/>
            <p:cNvCxnSpPr>
              <a:stCxn id="0" idx="3"/>
            </p:cNvCxnSpPr>
            <p:nvPr/>
          </p:nvCxnSpPr>
          <p:spPr>
            <a:xfrm flipV="1">
              <a:off x="3499553" y="4860420"/>
              <a:ext cx="13585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Conector reto 47"/>
            <p:cNvCxnSpPr>
              <a:stCxn id="0" idx="2"/>
              <a:endCxn id="0" idx="0"/>
            </p:cNvCxnSpPr>
            <p:nvPr/>
          </p:nvCxnSpPr>
          <p:spPr>
            <a:xfrm rot="5400000">
              <a:off x="5807913" y="3878893"/>
              <a:ext cx="814821" cy="7161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Subtítulo 12"/>
          <p:cNvSpPr txBox="1">
            <a:spLocks/>
          </p:cNvSpPr>
          <p:nvPr/>
        </p:nvSpPr>
        <p:spPr bwMode="auto">
          <a:xfrm>
            <a:off x="428625" y="4286250"/>
            <a:ext cx="8501063" cy="1938338"/>
          </a:xfrm>
          <a:prstGeom prst="rect">
            <a:avLst/>
          </a:prstGeom>
          <a:blipFill dpi="0" rotWithShape="1">
            <a:blip r:embed="rId2" cstate="print"/>
            <a:srcRect/>
            <a:tile tx="0" ty="0" sx="100000" sy="100000" flip="none" algn="tl"/>
          </a:blipFill>
          <a:ln w="6350">
            <a:solidFill>
              <a:schemeClr val="tx1"/>
            </a:solidFill>
            <a:miter lim="800000"/>
            <a:headEnd/>
            <a:tailEnd/>
          </a:ln>
        </p:spPr>
        <p:txBody>
          <a:bodyPr>
            <a:spAutoFit/>
          </a:bodyPr>
          <a:lstStyle/>
          <a:p>
            <a:pPr algn="ctr">
              <a:spcBef>
                <a:spcPts val="600"/>
              </a:spcBef>
            </a:pPr>
            <a:r>
              <a:rPr lang="pt-BR" sz="2000">
                <a:solidFill>
                  <a:schemeClr val="bg1"/>
                </a:solidFill>
                <a:cs typeface="Arial" charset="0"/>
              </a:rPr>
              <a:t>O Administrador não é um herói, mas ele é um agente de mudanças e de transformação das empresas, levando-as a novos rumos, novos processos, novos objetivos, novas estratégias, novas tecnologias; ele é um agente educador no sentido de que, com sua direção e orientação, modifica comportamentos e atitudes das pessoas; ele é um agente cultural, modificando a cultura existente nas empresas.</a:t>
            </a:r>
          </a:p>
        </p:txBody>
      </p:sp>
      <p:pic>
        <p:nvPicPr>
          <p:cNvPr id="21" name="Picture 2" descr="C:\Meus Documentos Rodrigo\Avantis\TGA 2013-I\log avantis 10 anos.jpg"/>
          <p:cNvPicPr>
            <a:picLocks noChangeAspect="1" noChangeArrowheads="1"/>
          </p:cNvPicPr>
          <p:nvPr/>
        </p:nvPicPr>
        <p:blipFill>
          <a:blip r:embed="rId3"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 to="" calcmode="lin" valueType="num">
                                      <p:cBhvr>
                                        <p:cTn id="12" dur="1" fill="hold"/>
                                        <p:tgtEl>
                                          <p:spTgt spid="42"/>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 to="" calcmode="lin" valueType="num">
                                      <p:cBhvr>
                                        <p:cTn id="17" dur="1" fill="hold"/>
                                        <p:tgtEl>
                                          <p:spTgt spid="2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5C031A8E-EC89-4E7B-ABAC-8F74AAA01EBC}" type="slidenum">
              <a:rPr lang="pt-BR" sz="1100"/>
              <a:pPr>
                <a:defRPr/>
              </a:pPr>
              <a:t>7</a:t>
            </a:fld>
            <a:endParaRPr lang="pt-BR" sz="1100" dirty="0"/>
          </a:p>
        </p:txBody>
      </p:sp>
      <p:sp>
        <p:nvSpPr>
          <p:cNvPr id="26" name="Subtítulo 12"/>
          <p:cNvSpPr txBox="1">
            <a:spLocks/>
          </p:cNvSpPr>
          <p:nvPr/>
        </p:nvSpPr>
        <p:spPr>
          <a:xfrm>
            <a:off x="285750" y="142875"/>
            <a:ext cx="5929313" cy="571500"/>
          </a:xfrm>
          <a:prstGeom prst="rect">
            <a:avLst/>
          </a:prstGeom>
        </p:spPr>
        <p:txBody>
          <a:bodyPr>
            <a:normAutofit lnSpcReduction="100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Perspectivas da Administração</a:t>
            </a:r>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0" name="Subtítulo 12"/>
          <p:cNvSpPr txBox="1">
            <a:spLocks/>
          </p:cNvSpPr>
          <p:nvPr/>
        </p:nvSpPr>
        <p:spPr>
          <a:xfrm>
            <a:off x="428625" y="1285875"/>
            <a:ext cx="8358188" cy="4648200"/>
          </a:xfrm>
          <a:prstGeom prst="rect">
            <a:avLst/>
          </a:prstGeom>
          <a:noFill/>
        </p:spPr>
        <p:txBody>
          <a:bodyPr>
            <a:spAutoFit/>
          </a:bodyPr>
          <a:lstStyle/>
          <a:p>
            <a:pPr fontAlgn="auto">
              <a:spcBef>
                <a:spcPts val="600"/>
              </a:spcBef>
              <a:spcAft>
                <a:spcPts val="0"/>
              </a:spcAft>
              <a:defRPr/>
            </a:pPr>
            <a:r>
              <a:rPr lang="pt-BR" sz="1900" b="1" dirty="0">
                <a:solidFill>
                  <a:schemeClr val="tx1">
                    <a:lumMod val="95000"/>
                    <a:lumOff val="5000"/>
                  </a:schemeClr>
                </a:solidFill>
                <a:latin typeface="Arial" pitchFamily="34" charset="0"/>
                <a:cs typeface="Arial" pitchFamily="34" charset="0"/>
              </a:rPr>
              <a:t>Segundo Warren </a:t>
            </a:r>
            <a:r>
              <a:rPr lang="pt-BR" sz="1900" b="1" dirty="0" err="1">
                <a:solidFill>
                  <a:schemeClr val="tx1">
                    <a:lumMod val="95000"/>
                    <a:lumOff val="5000"/>
                  </a:schemeClr>
                </a:solidFill>
                <a:latin typeface="Arial" pitchFamily="34" charset="0"/>
                <a:cs typeface="Arial" pitchFamily="34" charset="0"/>
              </a:rPr>
              <a:t>Bennis</a:t>
            </a:r>
            <a:r>
              <a:rPr lang="pt-BR" sz="1900" b="1" dirty="0">
                <a:solidFill>
                  <a:schemeClr val="tx1">
                    <a:lumMod val="95000"/>
                    <a:lumOff val="5000"/>
                  </a:schemeClr>
                </a:solidFill>
                <a:latin typeface="Arial" pitchFamily="34" charset="0"/>
                <a:cs typeface="Arial" pitchFamily="34" charset="0"/>
              </a:rPr>
              <a:t> (1973) em seu livro </a:t>
            </a:r>
            <a:r>
              <a:rPr lang="pt-BR" sz="1900" b="1" i="1" dirty="0" err="1">
                <a:solidFill>
                  <a:schemeClr val="tx1">
                    <a:lumMod val="95000"/>
                    <a:lumOff val="5000"/>
                  </a:schemeClr>
                </a:solidFill>
                <a:latin typeface="Arial" pitchFamily="34" charset="0"/>
                <a:cs typeface="Arial" pitchFamily="34" charset="0"/>
              </a:rPr>
              <a:t>Organizations</a:t>
            </a:r>
            <a:r>
              <a:rPr lang="pt-BR" sz="1900" b="1" i="1" dirty="0">
                <a:solidFill>
                  <a:schemeClr val="tx1">
                    <a:lumMod val="95000"/>
                    <a:lumOff val="5000"/>
                  </a:schemeClr>
                </a:solidFill>
                <a:latin typeface="Arial" pitchFamily="34" charset="0"/>
                <a:cs typeface="Arial" pitchFamily="34" charset="0"/>
              </a:rPr>
              <a:t> </a:t>
            </a:r>
            <a:r>
              <a:rPr lang="pt-BR" sz="1900" b="1" i="1" dirty="0" err="1">
                <a:solidFill>
                  <a:schemeClr val="tx1">
                    <a:lumMod val="95000"/>
                    <a:lumOff val="5000"/>
                  </a:schemeClr>
                </a:solidFill>
                <a:latin typeface="Arial" pitchFamily="34" charset="0"/>
                <a:cs typeface="Arial" pitchFamily="34" charset="0"/>
              </a:rPr>
              <a:t>of</a:t>
            </a:r>
            <a:r>
              <a:rPr lang="pt-BR" sz="1900" b="1" i="1" dirty="0">
                <a:solidFill>
                  <a:schemeClr val="tx1">
                    <a:lumMod val="95000"/>
                    <a:lumOff val="5000"/>
                  </a:schemeClr>
                </a:solidFill>
                <a:latin typeface="Arial" pitchFamily="34" charset="0"/>
                <a:cs typeface="Arial" pitchFamily="34" charset="0"/>
              </a:rPr>
              <a:t> </a:t>
            </a:r>
            <a:r>
              <a:rPr lang="pt-BR" sz="1900" b="1" i="1" dirty="0" err="1">
                <a:solidFill>
                  <a:schemeClr val="tx1">
                    <a:lumMod val="95000"/>
                    <a:lumOff val="5000"/>
                  </a:schemeClr>
                </a:solidFill>
                <a:latin typeface="Arial" pitchFamily="34" charset="0"/>
                <a:cs typeface="Arial" pitchFamily="34" charset="0"/>
              </a:rPr>
              <a:t>the</a:t>
            </a:r>
            <a:r>
              <a:rPr lang="pt-BR" sz="1900" b="1" i="1" dirty="0">
                <a:solidFill>
                  <a:schemeClr val="tx1">
                    <a:lumMod val="95000"/>
                    <a:lumOff val="5000"/>
                  </a:schemeClr>
                </a:solidFill>
                <a:latin typeface="Arial" pitchFamily="34" charset="0"/>
                <a:cs typeface="Arial" pitchFamily="34" charset="0"/>
              </a:rPr>
              <a:t> Future, </a:t>
            </a:r>
            <a:r>
              <a:rPr lang="pt-BR" sz="1900" b="1" dirty="0">
                <a:solidFill>
                  <a:schemeClr val="tx1">
                    <a:lumMod val="95000"/>
                    <a:lumOff val="5000"/>
                  </a:schemeClr>
                </a:solidFill>
                <a:latin typeface="Arial" pitchFamily="34" charset="0"/>
                <a:cs typeface="Arial" pitchFamily="34" charset="0"/>
              </a:rPr>
              <a:t> fez uma previsão que daqui 25 a 50 anos o mundo verá o fim da forma organizacional de hoje.</a:t>
            </a:r>
          </a:p>
          <a:p>
            <a:pPr fontAlgn="auto">
              <a:spcBef>
                <a:spcPts val="600"/>
              </a:spcBef>
              <a:spcAft>
                <a:spcPts val="0"/>
              </a:spcAft>
              <a:defRPr/>
            </a:pPr>
            <a:endParaRPr lang="pt-BR" sz="900" b="1" dirty="0">
              <a:solidFill>
                <a:schemeClr val="tx1">
                  <a:lumMod val="95000"/>
                  <a:lumOff val="5000"/>
                </a:schemeClr>
              </a:solidFill>
              <a:latin typeface="Arial" pitchFamily="34" charset="0"/>
              <a:cs typeface="Arial" pitchFamily="34" charset="0"/>
            </a:endParaRPr>
          </a:p>
          <a:p>
            <a:pPr fontAlgn="auto">
              <a:spcBef>
                <a:spcPts val="600"/>
              </a:spcBef>
              <a:spcAft>
                <a:spcPts val="0"/>
              </a:spcAft>
              <a:defRPr/>
            </a:pPr>
            <a:r>
              <a:rPr lang="pt-BR" sz="1900" b="1" dirty="0">
                <a:latin typeface="Arial" pitchFamily="34" charset="0"/>
                <a:cs typeface="Arial" pitchFamily="34" charset="0"/>
              </a:rPr>
              <a:t>Alguns pontos da evolução de </a:t>
            </a:r>
            <a:r>
              <a:rPr lang="pt-BR" sz="1900" b="1" dirty="0" err="1">
                <a:latin typeface="Arial" pitchFamily="34" charset="0"/>
                <a:cs typeface="Arial" pitchFamily="34" charset="0"/>
              </a:rPr>
              <a:t>Bennis</a:t>
            </a:r>
            <a:r>
              <a:rPr lang="pt-BR" sz="1900" b="1" dirty="0">
                <a:latin typeface="Arial" pitchFamily="34" charset="0"/>
                <a:cs typeface="Arial" pitchFamily="34" charset="0"/>
              </a:rPr>
              <a:t>:</a:t>
            </a:r>
          </a:p>
          <a:p>
            <a:pPr fontAlgn="auto">
              <a:spcBef>
                <a:spcPts val="1200"/>
              </a:spcBef>
              <a:spcAft>
                <a:spcPts val="0"/>
              </a:spcAft>
              <a:buFont typeface="Arial" pitchFamily="34" charset="0"/>
              <a:buChar char="►"/>
              <a:defRPr/>
            </a:pPr>
            <a:r>
              <a:rPr lang="pt-BR" sz="1900" b="1" dirty="0">
                <a:solidFill>
                  <a:schemeClr val="tx2">
                    <a:lumMod val="75000"/>
                  </a:schemeClr>
                </a:solidFill>
                <a:latin typeface="Arial" pitchFamily="34" charset="0"/>
                <a:cs typeface="Arial" pitchFamily="34" charset="0"/>
              </a:rPr>
              <a:t>Mudanças rápidas e inesperadas, principalmente no campo do conhecimento e da explosão populacional, impondo novas e crescentes necessidades e que as atuais organizações não tem condições de atender;</a:t>
            </a:r>
          </a:p>
          <a:p>
            <a:pPr fontAlgn="auto">
              <a:spcBef>
                <a:spcPts val="1200"/>
              </a:spcBef>
              <a:spcAft>
                <a:spcPts val="0"/>
              </a:spcAft>
              <a:buFont typeface="Arial" pitchFamily="34" charset="0"/>
              <a:buChar char="►"/>
              <a:defRPr/>
            </a:pPr>
            <a:r>
              <a:rPr lang="pt-BR" sz="1900" b="1" dirty="0">
                <a:solidFill>
                  <a:schemeClr val="tx2">
                    <a:lumMod val="75000"/>
                  </a:schemeClr>
                </a:solidFill>
                <a:latin typeface="Arial" pitchFamily="34" charset="0"/>
                <a:cs typeface="Arial" pitchFamily="34" charset="0"/>
              </a:rPr>
              <a:t>Ao crescimento em tamanho das organizações, que se tornam complexas e internacionais;</a:t>
            </a:r>
          </a:p>
          <a:p>
            <a:pPr fontAlgn="auto">
              <a:spcBef>
                <a:spcPts val="1200"/>
              </a:spcBef>
              <a:spcAft>
                <a:spcPts val="0"/>
              </a:spcAft>
              <a:buFont typeface="Arial" pitchFamily="34" charset="0"/>
              <a:buChar char="►"/>
              <a:defRPr/>
            </a:pPr>
            <a:r>
              <a:rPr lang="pt-BR" sz="1900" b="1" dirty="0">
                <a:solidFill>
                  <a:schemeClr val="tx2">
                    <a:lumMod val="75000"/>
                  </a:schemeClr>
                </a:solidFill>
                <a:latin typeface="Arial" pitchFamily="34" charset="0"/>
                <a:cs typeface="Arial" pitchFamily="34" charset="0"/>
              </a:rPr>
              <a:t>Atividades de hoje, que exigem pessoas de competências diversas e altamente especializadas, envolvendo problemas de coordenação e principalmente, de acompanhamento das rápidas mudanças.</a:t>
            </a:r>
          </a:p>
        </p:txBody>
      </p:sp>
      <p:pic>
        <p:nvPicPr>
          <p:cNvPr id="8" name="Picture 2" descr="C:\Meus Documentos Rodrigo\Avantis\TGA 2013-I\log avantis 10 anos.jpg"/>
          <p:cNvPicPr>
            <a:picLocks noChangeAspect="1" noChangeArrowheads="1"/>
          </p:cNvPicPr>
          <p:nvPr/>
        </p:nvPicPr>
        <p:blipFill>
          <a:blip r:embed="rId2"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 to="" calcmode="lin" valueType="num">
                                      <p:cBhvr>
                                        <p:cTn id="7" dur="1" fill="hold"/>
                                        <p:tgtEl>
                                          <p:spTgt spid="20">
                                            <p:txEl>
                                              <p:pRg st="0" end="0"/>
                                            </p:txEl>
                                          </p:spTgt>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20">
                                            <p:txEl>
                                              <p:pRg st="2" end="2"/>
                                            </p:txEl>
                                          </p:spTgt>
                                        </p:tgtEl>
                                        <p:attrNameLst>
                                          <p:attrName>style.visibility</p:attrName>
                                        </p:attrNameLst>
                                      </p:cBhvr>
                                      <p:to>
                                        <p:strVal val="visible"/>
                                      </p:to>
                                    </p:set>
                                    <p:anim to="" calcmode="lin" valueType="num">
                                      <p:cBhvr>
                                        <p:cTn id="10" dur="1" fill="hold"/>
                                        <p:tgtEl>
                                          <p:spTgt spid="20">
                                            <p:txEl>
                                              <p:pRg st="2" end="2"/>
                                            </p:txEl>
                                          </p:spTgt>
                                        </p:tgtEl>
                                        <p:attrNameLst>
                                          <p:attrName/>
                                        </p:attrNameLst>
                                      </p:cBhvr>
                                    </p:anim>
                                  </p:childTnLst>
                                </p:cTn>
                              </p:par>
                              <p:par>
                                <p:cTn id="11" presetID="24" presetClass="entr" presetSubtype="0" fill="hold" nodeType="withEffect">
                                  <p:stCondLst>
                                    <p:cond delay="0"/>
                                  </p:stCondLst>
                                  <p:childTnLst>
                                    <p:set>
                                      <p:cBhvr>
                                        <p:cTn id="12" dur="1" fill="hold">
                                          <p:stCondLst>
                                            <p:cond delay="0"/>
                                          </p:stCondLst>
                                        </p:cTn>
                                        <p:tgtEl>
                                          <p:spTgt spid="20">
                                            <p:txEl>
                                              <p:pRg st="3" end="3"/>
                                            </p:txEl>
                                          </p:spTgt>
                                        </p:tgtEl>
                                        <p:attrNameLst>
                                          <p:attrName>style.visibility</p:attrName>
                                        </p:attrNameLst>
                                      </p:cBhvr>
                                      <p:to>
                                        <p:strVal val="visible"/>
                                      </p:to>
                                    </p:set>
                                    <p:anim to="" calcmode="lin" valueType="num">
                                      <p:cBhvr>
                                        <p:cTn id="13" dur="1" fill="hold"/>
                                        <p:tgtEl>
                                          <p:spTgt spid="20">
                                            <p:txEl>
                                              <p:pRg st="3" end="3"/>
                                            </p:txEl>
                                          </p:spTgt>
                                        </p:tgtEl>
                                        <p:attrNameLst>
                                          <p:attrName/>
                                        </p:attrNameLst>
                                      </p:cBhvr>
                                    </p:anim>
                                  </p:childTnLst>
                                </p:cTn>
                              </p:par>
                            </p:childTnLst>
                          </p:cTn>
                        </p:par>
                      </p:childTnLst>
                    </p:cTn>
                  </p:par>
                  <p:par>
                    <p:cTn id="14" fill="hold">
                      <p:stCondLst>
                        <p:cond delay="indefinite"/>
                      </p:stCondLst>
                      <p:childTnLst>
                        <p:par>
                          <p:cTn id="15" fill="hold">
                            <p:stCondLst>
                              <p:cond delay="0"/>
                            </p:stCondLst>
                            <p:childTnLst>
                              <p:par>
                                <p:cTn id="16" presetID="24" presetClass="entr" presetSubtype="0" fill="hold" nodeType="clickEffect">
                                  <p:stCondLst>
                                    <p:cond delay="0"/>
                                  </p:stCondLst>
                                  <p:childTnLst>
                                    <p:set>
                                      <p:cBhvr>
                                        <p:cTn id="17" dur="1" fill="hold">
                                          <p:stCondLst>
                                            <p:cond delay="0"/>
                                          </p:stCondLst>
                                        </p:cTn>
                                        <p:tgtEl>
                                          <p:spTgt spid="20">
                                            <p:txEl>
                                              <p:pRg st="4" end="4"/>
                                            </p:txEl>
                                          </p:spTgt>
                                        </p:tgtEl>
                                        <p:attrNameLst>
                                          <p:attrName>style.visibility</p:attrName>
                                        </p:attrNameLst>
                                      </p:cBhvr>
                                      <p:to>
                                        <p:strVal val="visible"/>
                                      </p:to>
                                    </p:set>
                                    <p:anim to="" calcmode="lin" valueType="num">
                                      <p:cBhvr>
                                        <p:cTn id="18" dur="1" fill="hold"/>
                                        <p:tgtEl>
                                          <p:spTgt spid="20">
                                            <p:txEl>
                                              <p:pRg st="4" end="4"/>
                                            </p:txEl>
                                          </p:spTgt>
                                        </p:tgtEl>
                                        <p:attrNameLst>
                                          <p:attrName/>
                                        </p:attrNameLst>
                                      </p:cBhvr>
                                    </p:anim>
                                  </p:childTnLst>
                                </p:cTn>
                              </p:par>
                              <p:par>
                                <p:cTn id="19" presetID="24" presetClass="entr" presetSubtype="0" fill="hold" nodeType="withEffect">
                                  <p:stCondLst>
                                    <p:cond delay="0"/>
                                  </p:stCondLst>
                                  <p:childTnLst>
                                    <p:set>
                                      <p:cBhvr>
                                        <p:cTn id="20" dur="1" fill="hold">
                                          <p:stCondLst>
                                            <p:cond delay="0"/>
                                          </p:stCondLst>
                                        </p:cTn>
                                        <p:tgtEl>
                                          <p:spTgt spid="20">
                                            <p:txEl>
                                              <p:pRg st="5" end="5"/>
                                            </p:txEl>
                                          </p:spTgt>
                                        </p:tgtEl>
                                        <p:attrNameLst>
                                          <p:attrName>style.visibility</p:attrName>
                                        </p:attrNameLst>
                                      </p:cBhvr>
                                      <p:to>
                                        <p:strVal val="visible"/>
                                      </p:to>
                                    </p:set>
                                    <p:anim to="" calcmode="lin" valueType="num">
                                      <p:cBhvr>
                                        <p:cTn id="21" dur="1" fill="hold"/>
                                        <p:tgtEl>
                                          <p:spTgt spid="20">
                                            <p:txEl>
                                              <p:pRg st="5" end="5"/>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532ABD8B-696B-44ED-9648-754560B526D7}" type="slidenum">
              <a:rPr lang="pt-BR" sz="1100"/>
              <a:pPr>
                <a:defRPr/>
              </a:pPr>
              <a:t>8</a:t>
            </a:fld>
            <a:endParaRPr lang="pt-BR" sz="1100" dirty="0"/>
          </a:p>
        </p:txBody>
      </p:sp>
      <p:sp>
        <p:nvSpPr>
          <p:cNvPr id="26" name="Subtítulo 12"/>
          <p:cNvSpPr txBox="1">
            <a:spLocks/>
          </p:cNvSpPr>
          <p:nvPr/>
        </p:nvSpPr>
        <p:spPr>
          <a:xfrm>
            <a:off x="285750" y="142875"/>
            <a:ext cx="5929313" cy="571500"/>
          </a:xfrm>
          <a:prstGeom prst="rect">
            <a:avLst/>
          </a:prstGeom>
        </p:spPr>
        <p:txBody>
          <a:bodyPr>
            <a:normAutofit lnSpcReduction="100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Desafios da Administração</a:t>
            </a:r>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0" name="Subtítulo 12"/>
          <p:cNvSpPr txBox="1">
            <a:spLocks/>
          </p:cNvSpPr>
          <p:nvPr/>
        </p:nvSpPr>
        <p:spPr>
          <a:xfrm>
            <a:off x="214313" y="1263650"/>
            <a:ext cx="8715375" cy="5093702"/>
          </a:xfrm>
          <a:prstGeom prst="rect">
            <a:avLst/>
          </a:prstGeom>
          <a:blipFill dpi="0" rotWithShape="1">
            <a:blip r:embed="rId2" cstate="print">
              <a:alphaModFix amt="18000"/>
            </a:blip>
            <a:srcRect/>
            <a:stretch>
              <a:fillRect/>
            </a:stretch>
          </a:blipFill>
          <a:effectLst>
            <a:outerShdw sx="1000" sy="1000" algn="ctr" rotWithShape="0">
              <a:srgbClr val="000000"/>
            </a:outerShdw>
          </a:effectLst>
        </p:spPr>
        <p:txBody>
          <a:bodyPr>
            <a:spAutoFit/>
          </a:bodyPr>
          <a:lstStyle/>
          <a:p>
            <a:pPr fontAlgn="auto">
              <a:spcBef>
                <a:spcPts val="1200"/>
              </a:spcBef>
              <a:spcAft>
                <a:spcPts val="0"/>
              </a:spcAft>
              <a:buFont typeface="Arial" pitchFamily="34" charset="0"/>
              <a:buChar char="►"/>
              <a:defRPr/>
            </a:pPr>
            <a:r>
              <a:rPr lang="pt-BR" sz="1900" b="1" dirty="0">
                <a:latin typeface="Arial" pitchFamily="34" charset="0"/>
                <a:cs typeface="Arial" pitchFamily="34" charset="0"/>
              </a:rPr>
              <a:t> </a:t>
            </a:r>
            <a:r>
              <a:rPr lang="pt-BR" sz="1900" b="1" u="sng" dirty="0">
                <a:latin typeface="Arial" pitchFamily="34" charset="0"/>
                <a:cs typeface="Arial" pitchFamily="34" charset="0"/>
              </a:rPr>
              <a:t>Crescimento das organizações</a:t>
            </a:r>
            <a:r>
              <a:rPr lang="pt-BR" sz="1900" b="1" dirty="0">
                <a:latin typeface="Arial" pitchFamily="34" charset="0"/>
                <a:cs typeface="Arial" pitchFamily="34" charset="0"/>
              </a:rPr>
              <a:t>:  crescimento e ampliação das atividades, seja em termos de tamanho e de recursos, seja na expansão de seus mercados, seja no volume de suas operações. Ex.: </a:t>
            </a:r>
            <a:r>
              <a:rPr lang="pt-BR" sz="1900" b="1" dirty="0" smtClean="0">
                <a:latin typeface="Arial" pitchFamily="34" charset="0"/>
                <a:cs typeface="Arial" pitchFamily="34" charset="0"/>
              </a:rPr>
              <a:t>Vale</a:t>
            </a:r>
            <a:endParaRPr lang="pt-BR" sz="1900" b="1" dirty="0">
              <a:latin typeface="Arial" pitchFamily="34" charset="0"/>
              <a:cs typeface="Arial" pitchFamily="34" charset="0"/>
            </a:endParaRPr>
          </a:p>
          <a:p>
            <a:pPr fontAlgn="auto">
              <a:spcBef>
                <a:spcPts val="1200"/>
              </a:spcBef>
              <a:spcAft>
                <a:spcPts val="0"/>
              </a:spcAft>
              <a:buFont typeface="Arial" pitchFamily="34" charset="0"/>
              <a:buChar char="►"/>
              <a:defRPr/>
            </a:pPr>
            <a:r>
              <a:rPr lang="pt-BR" sz="1900" b="1" u="sng" dirty="0">
                <a:latin typeface="Arial" pitchFamily="34" charset="0"/>
                <a:cs typeface="Arial" pitchFamily="34" charset="0"/>
              </a:rPr>
              <a:t>Concorrência mais aguda</a:t>
            </a:r>
            <a:r>
              <a:rPr lang="pt-BR" sz="1900" b="1" dirty="0">
                <a:latin typeface="Arial" pitchFamily="34" charset="0"/>
                <a:cs typeface="Arial" pitchFamily="34" charset="0"/>
              </a:rPr>
              <a:t>:  aumento dos mercados e negócios, aumenta os riscos na atividade organizacional.  O desenvolvimento de um produto ou serviço exigirá mais investimentos em pesquisa, tecnologias, criação de departamentos, novos mercados e necessidade de lutar contra outras empresas para sobreviver e crescer. Ex.: </a:t>
            </a:r>
            <a:r>
              <a:rPr lang="pt-BR" sz="1900" b="1" dirty="0" smtClean="0">
                <a:latin typeface="Arial" pitchFamily="34" charset="0"/>
                <a:cs typeface="Arial" pitchFamily="34" charset="0"/>
              </a:rPr>
              <a:t>Pfizer</a:t>
            </a:r>
            <a:endParaRPr lang="pt-BR" sz="1900" b="1" dirty="0">
              <a:latin typeface="Arial" pitchFamily="34" charset="0"/>
              <a:cs typeface="Arial" pitchFamily="34" charset="0"/>
            </a:endParaRPr>
          </a:p>
          <a:p>
            <a:pPr fontAlgn="auto">
              <a:spcBef>
                <a:spcPts val="1200"/>
              </a:spcBef>
              <a:spcAft>
                <a:spcPts val="0"/>
              </a:spcAft>
              <a:buFont typeface="Arial" pitchFamily="34" charset="0"/>
              <a:buChar char="►"/>
              <a:defRPr/>
            </a:pPr>
            <a:r>
              <a:rPr lang="pt-BR" sz="1900" b="1" u="sng" dirty="0">
                <a:latin typeface="Arial" pitchFamily="34" charset="0"/>
                <a:cs typeface="Arial" pitchFamily="34" charset="0"/>
              </a:rPr>
              <a:t>Sofisticação e tecnologia</a:t>
            </a:r>
            <a:r>
              <a:rPr lang="pt-BR" sz="1900" b="1" dirty="0">
                <a:latin typeface="Arial" pitchFamily="34" charset="0"/>
                <a:cs typeface="Arial" pitchFamily="34" charset="0"/>
              </a:rPr>
              <a:t>: a tecnologia oferece maior eficiência, maior precisão e liberação da atividade humana para tarefas que exijam planejamento e criatividade. Ex.: Setor de serviços</a:t>
            </a:r>
            <a:endParaRPr lang="pt-BR" sz="1900" b="1" u="sng" dirty="0">
              <a:latin typeface="Arial" pitchFamily="34" charset="0"/>
              <a:cs typeface="Arial" pitchFamily="34" charset="0"/>
            </a:endParaRPr>
          </a:p>
          <a:p>
            <a:pPr fontAlgn="auto">
              <a:spcBef>
                <a:spcPts val="1200"/>
              </a:spcBef>
              <a:spcAft>
                <a:spcPts val="0"/>
              </a:spcAft>
              <a:buFont typeface="Arial" pitchFamily="34" charset="0"/>
              <a:buChar char="►"/>
              <a:defRPr/>
            </a:pPr>
            <a:r>
              <a:rPr lang="pt-BR" sz="1900" b="1" u="sng" dirty="0">
                <a:latin typeface="Arial" pitchFamily="34" charset="0"/>
                <a:cs typeface="Arial" pitchFamily="34" charset="0"/>
              </a:rPr>
              <a:t>Taxas elevadas de inflação</a:t>
            </a:r>
            <a:r>
              <a:rPr lang="pt-BR" sz="1900" b="1" dirty="0">
                <a:latin typeface="Arial" pitchFamily="34" charset="0"/>
                <a:cs typeface="Arial" pitchFamily="34" charset="0"/>
              </a:rPr>
              <a:t>: custo de energia, </a:t>
            </a:r>
            <a:r>
              <a:rPr lang="pt-BR" sz="1900" b="1" dirty="0" err="1">
                <a:latin typeface="Arial" pitchFamily="34" charset="0"/>
                <a:cs typeface="Arial" pitchFamily="34" charset="0"/>
              </a:rPr>
              <a:t>M.O.</a:t>
            </a:r>
            <a:r>
              <a:rPr lang="pt-BR" sz="1900" b="1" dirty="0">
                <a:latin typeface="Arial" pitchFamily="34" charset="0"/>
                <a:cs typeface="Arial" pitchFamily="34" charset="0"/>
              </a:rPr>
              <a:t>, </a:t>
            </a:r>
            <a:r>
              <a:rPr lang="pt-BR" sz="1900" b="1" dirty="0" err="1">
                <a:latin typeface="Arial" pitchFamily="34" charset="0"/>
                <a:cs typeface="Arial" pitchFamily="34" charset="0"/>
              </a:rPr>
              <a:t>M.P.</a:t>
            </a:r>
            <a:r>
              <a:rPr lang="pt-BR" sz="1900" b="1" dirty="0">
                <a:latin typeface="Arial" pitchFamily="34" charset="0"/>
                <a:cs typeface="Arial" pitchFamily="34" charset="0"/>
              </a:rPr>
              <a:t>, dinheiro estão elevando.  Eficiência, planejamento e produtividade é  palavra de ordem. Ex.: Governo estadual batendo 69,9% dos gastos com folha.</a:t>
            </a:r>
          </a:p>
          <a:p>
            <a:pPr fontAlgn="auto">
              <a:spcBef>
                <a:spcPts val="1200"/>
              </a:spcBef>
              <a:spcAft>
                <a:spcPts val="0"/>
              </a:spcAft>
              <a:buFont typeface="Arial" pitchFamily="34" charset="0"/>
              <a:buChar char="►"/>
              <a:defRPr/>
            </a:pPr>
            <a:r>
              <a:rPr lang="pt-BR" sz="1900" b="1" u="sng" dirty="0">
                <a:latin typeface="Arial" pitchFamily="34" charset="0"/>
                <a:cs typeface="Arial" pitchFamily="34" charset="0"/>
              </a:rPr>
              <a:t>Visibilidade </a:t>
            </a:r>
            <a:r>
              <a:rPr lang="pt-BR" sz="1900" b="1" dirty="0">
                <a:latin typeface="Arial" pitchFamily="34" charset="0"/>
                <a:cs typeface="Arial" pitchFamily="34" charset="0"/>
              </a:rPr>
              <a:t>maior das organizações e </a:t>
            </a:r>
            <a:r>
              <a:rPr lang="pt-BR" sz="1900" b="1" u="sng" dirty="0">
                <a:latin typeface="Arial" pitchFamily="34" charset="0"/>
                <a:cs typeface="Arial" pitchFamily="34" charset="0"/>
              </a:rPr>
              <a:t>Internacionalização</a:t>
            </a:r>
            <a:r>
              <a:rPr lang="pt-BR" sz="1900" b="1" dirty="0">
                <a:latin typeface="Arial" pitchFamily="34" charset="0"/>
                <a:cs typeface="Arial" pitchFamily="34" charset="0"/>
              </a:rPr>
              <a:t>. </a:t>
            </a:r>
          </a:p>
        </p:txBody>
      </p:sp>
      <p:pic>
        <p:nvPicPr>
          <p:cNvPr id="8" name="Picture 2" descr="C:\Meus Documentos Rodrigo\Avantis\TGA 2013-I\log avantis 10 anos.jpg"/>
          <p:cNvPicPr>
            <a:picLocks noChangeAspect="1" noChangeArrowheads="1"/>
          </p:cNvPicPr>
          <p:nvPr/>
        </p:nvPicPr>
        <p:blipFill>
          <a:blip r:embed="rId3"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 to="" calcmode="lin" valueType="num">
                                      <p:cBhvr>
                                        <p:cTn id="7" dur="1" fill="hold"/>
                                        <p:tgtEl>
                                          <p:spTgt spid="20">
                                            <p:txEl>
                                              <p:pRg st="0" end="0"/>
                                            </p:txEl>
                                          </p:spTgt>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20">
                                            <p:txEl>
                                              <p:pRg st="1" end="1"/>
                                            </p:txEl>
                                          </p:spTgt>
                                        </p:tgtEl>
                                        <p:attrNameLst>
                                          <p:attrName>style.visibility</p:attrName>
                                        </p:attrNameLst>
                                      </p:cBhvr>
                                      <p:to>
                                        <p:strVal val="visible"/>
                                      </p:to>
                                    </p:set>
                                    <p:anim to="" calcmode="lin" valueType="num">
                                      <p:cBhvr>
                                        <p:cTn id="10" dur="1" fill="hold"/>
                                        <p:tgtEl>
                                          <p:spTgt spid="20">
                                            <p:txEl>
                                              <p:pRg st="1" end="1"/>
                                            </p:txEl>
                                          </p:spTgt>
                                        </p:tgtEl>
                                        <p:attrNameLst>
                                          <p:attrName/>
                                        </p:attrNameLst>
                                      </p:cBhvr>
                                    </p:anim>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nodeType="clickEffect">
                                  <p:stCondLst>
                                    <p:cond delay="0"/>
                                  </p:stCondLst>
                                  <p:childTnLst>
                                    <p:set>
                                      <p:cBhvr>
                                        <p:cTn id="14" dur="1" fill="hold">
                                          <p:stCondLst>
                                            <p:cond delay="0"/>
                                          </p:stCondLst>
                                        </p:cTn>
                                        <p:tgtEl>
                                          <p:spTgt spid="20">
                                            <p:txEl>
                                              <p:pRg st="2" end="2"/>
                                            </p:txEl>
                                          </p:spTgt>
                                        </p:tgtEl>
                                        <p:attrNameLst>
                                          <p:attrName>style.visibility</p:attrName>
                                        </p:attrNameLst>
                                      </p:cBhvr>
                                      <p:to>
                                        <p:strVal val="visible"/>
                                      </p:to>
                                    </p:set>
                                    <p:anim to="" calcmode="lin" valueType="num">
                                      <p:cBhvr>
                                        <p:cTn id="15" dur="1" fill="hold"/>
                                        <p:tgtEl>
                                          <p:spTgt spid="20">
                                            <p:txEl>
                                              <p:pRg st="2" end="2"/>
                                            </p:txEl>
                                          </p:spTgt>
                                        </p:tgtEl>
                                        <p:attrNameLst>
                                          <p:attrName/>
                                        </p:attrNameLst>
                                      </p:cBhvr>
                                    </p:anim>
                                  </p:childTnLst>
                                </p:cTn>
                              </p:par>
                              <p:par>
                                <p:cTn id="16" presetID="24" presetClass="entr" presetSubtype="0" fill="hold" nodeType="withEffect">
                                  <p:stCondLst>
                                    <p:cond delay="0"/>
                                  </p:stCondLst>
                                  <p:childTnLst>
                                    <p:set>
                                      <p:cBhvr>
                                        <p:cTn id="17" dur="1" fill="hold">
                                          <p:stCondLst>
                                            <p:cond delay="0"/>
                                          </p:stCondLst>
                                        </p:cTn>
                                        <p:tgtEl>
                                          <p:spTgt spid="20">
                                            <p:txEl>
                                              <p:pRg st="3" end="3"/>
                                            </p:txEl>
                                          </p:spTgt>
                                        </p:tgtEl>
                                        <p:attrNameLst>
                                          <p:attrName>style.visibility</p:attrName>
                                        </p:attrNameLst>
                                      </p:cBhvr>
                                      <p:to>
                                        <p:strVal val="visible"/>
                                      </p:to>
                                    </p:set>
                                    <p:anim to="" calcmode="lin" valueType="num">
                                      <p:cBhvr>
                                        <p:cTn id="18" dur="1" fill="hold"/>
                                        <p:tgtEl>
                                          <p:spTgt spid="20">
                                            <p:txEl>
                                              <p:pRg st="3" end="3"/>
                                            </p:txEl>
                                          </p:spTgt>
                                        </p:tgtEl>
                                        <p:attrNameLst>
                                          <p:attrName/>
                                        </p:attrNameLst>
                                      </p:cBhvr>
                                    </p:anim>
                                  </p:childTnLst>
                                </p:cTn>
                              </p:par>
                              <p:par>
                                <p:cTn id="19" presetID="24" presetClass="entr" presetSubtype="0" fill="hold" nodeType="withEffect">
                                  <p:stCondLst>
                                    <p:cond delay="0"/>
                                  </p:stCondLst>
                                  <p:childTnLst>
                                    <p:set>
                                      <p:cBhvr>
                                        <p:cTn id="20" dur="1" fill="hold">
                                          <p:stCondLst>
                                            <p:cond delay="0"/>
                                          </p:stCondLst>
                                        </p:cTn>
                                        <p:tgtEl>
                                          <p:spTgt spid="20">
                                            <p:txEl>
                                              <p:pRg st="4" end="4"/>
                                            </p:txEl>
                                          </p:spTgt>
                                        </p:tgtEl>
                                        <p:attrNameLst>
                                          <p:attrName>style.visibility</p:attrName>
                                        </p:attrNameLst>
                                      </p:cBhvr>
                                      <p:to>
                                        <p:strVal val="visible"/>
                                      </p:to>
                                    </p:set>
                                    <p:anim to="" calcmode="lin" valueType="num">
                                      <p:cBhvr>
                                        <p:cTn id="21" dur="1" fill="hold"/>
                                        <p:tgtEl>
                                          <p:spTgt spid="20">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5B7FDA8B-5A06-4C2B-8318-1012B567C7FE}" type="slidenum">
              <a:rPr lang="pt-BR" sz="1100"/>
              <a:pPr>
                <a:defRPr/>
              </a:pPr>
              <a:t>9</a:t>
            </a:fld>
            <a:endParaRPr lang="pt-BR" sz="1100" dirty="0"/>
          </a:p>
        </p:txBody>
      </p:sp>
      <p:sp>
        <p:nvSpPr>
          <p:cNvPr id="26" name="Subtítulo 12"/>
          <p:cNvSpPr txBox="1">
            <a:spLocks/>
          </p:cNvSpPr>
          <p:nvPr/>
        </p:nvSpPr>
        <p:spPr>
          <a:xfrm>
            <a:off x="285750" y="142875"/>
            <a:ext cx="5929313" cy="571500"/>
          </a:xfrm>
          <a:prstGeom prst="rect">
            <a:avLst/>
          </a:prstGeom>
        </p:spPr>
        <p:txBody>
          <a:bodyPr>
            <a:normAutofit lnSpcReduction="100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INFLUÊNCIA dos FILÓSOFOS</a:t>
            </a:r>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Subtítulo 12"/>
          <p:cNvSpPr txBox="1">
            <a:spLocks/>
          </p:cNvSpPr>
          <p:nvPr/>
        </p:nvSpPr>
        <p:spPr>
          <a:xfrm>
            <a:off x="285750" y="973138"/>
            <a:ext cx="8358188" cy="384175"/>
          </a:xfrm>
          <a:prstGeom prst="rect">
            <a:avLst/>
          </a:prstGeom>
          <a:noFill/>
        </p:spPr>
        <p:txBody>
          <a:bodyPr>
            <a:spAutoFit/>
          </a:bodyPr>
          <a:lstStyle/>
          <a:p>
            <a:pPr fontAlgn="auto">
              <a:spcBef>
                <a:spcPts val="600"/>
              </a:spcBef>
              <a:spcAft>
                <a:spcPts val="0"/>
              </a:spcAft>
              <a:defRPr/>
            </a:pPr>
            <a:r>
              <a:rPr lang="pt-BR" sz="1900" b="1" dirty="0">
                <a:solidFill>
                  <a:schemeClr val="tx1">
                    <a:lumMod val="95000"/>
                    <a:lumOff val="5000"/>
                  </a:schemeClr>
                </a:solidFill>
                <a:latin typeface="Arial" pitchFamily="34" charset="0"/>
                <a:cs typeface="Arial" pitchFamily="34" charset="0"/>
              </a:rPr>
              <a:t>Antecedentes históricos da Administração</a:t>
            </a:r>
          </a:p>
        </p:txBody>
      </p:sp>
      <p:sp>
        <p:nvSpPr>
          <p:cNvPr id="20" name="Subtítulo 12"/>
          <p:cNvSpPr txBox="1">
            <a:spLocks/>
          </p:cNvSpPr>
          <p:nvPr/>
        </p:nvSpPr>
        <p:spPr>
          <a:xfrm>
            <a:off x="214313" y="1428750"/>
            <a:ext cx="8715375" cy="4954588"/>
          </a:xfrm>
          <a:prstGeom prst="rect">
            <a:avLst/>
          </a:prstGeom>
          <a:noFill/>
        </p:spPr>
        <p:txBody>
          <a:bodyPr>
            <a:spAutoFit/>
          </a:bodyPr>
          <a:lstStyle/>
          <a:p>
            <a:pPr fontAlgn="auto">
              <a:spcBef>
                <a:spcPts val="1200"/>
              </a:spcBef>
              <a:spcAft>
                <a:spcPts val="0"/>
              </a:spcAft>
              <a:defRPr/>
            </a:pPr>
            <a:r>
              <a:rPr lang="pt-BR" sz="1900" b="1" u="sng" dirty="0">
                <a:solidFill>
                  <a:srgbClr val="FF0000"/>
                </a:solidFill>
                <a:latin typeface="Arial" pitchFamily="34" charset="0"/>
                <a:cs typeface="Arial" pitchFamily="34" charset="0"/>
              </a:rPr>
              <a:t>Sócrates</a:t>
            </a:r>
            <a:r>
              <a:rPr lang="pt-BR" sz="1900" b="1" dirty="0">
                <a:solidFill>
                  <a:srgbClr val="FF0000"/>
                </a:solidFill>
                <a:latin typeface="Arial" pitchFamily="34" charset="0"/>
                <a:cs typeface="Arial" pitchFamily="34" charset="0"/>
              </a:rPr>
              <a:t> (399 a.C.) afirma “aqueles que conduzem os negócios públicos não utilizam homens de natureza diferente daqueles empregados pelos que gerem negócios privados.”</a:t>
            </a:r>
          </a:p>
          <a:p>
            <a:pPr fontAlgn="auto">
              <a:spcBef>
                <a:spcPts val="1200"/>
              </a:spcBef>
              <a:spcAft>
                <a:spcPts val="0"/>
              </a:spcAft>
              <a:defRPr/>
            </a:pPr>
            <a:r>
              <a:rPr lang="pt-BR" sz="1900" b="1" u="sng" dirty="0">
                <a:solidFill>
                  <a:schemeClr val="tx1">
                    <a:lumMod val="95000"/>
                    <a:lumOff val="5000"/>
                  </a:schemeClr>
                </a:solidFill>
                <a:latin typeface="Arial" pitchFamily="34" charset="0"/>
                <a:cs typeface="Arial" pitchFamily="34" charset="0"/>
              </a:rPr>
              <a:t>Platão</a:t>
            </a:r>
            <a:r>
              <a:rPr lang="pt-BR" sz="1900" b="1" dirty="0">
                <a:solidFill>
                  <a:schemeClr val="tx1">
                    <a:lumMod val="95000"/>
                    <a:lumOff val="5000"/>
                  </a:schemeClr>
                </a:solidFill>
                <a:latin typeface="Arial" pitchFamily="34" charset="0"/>
                <a:cs typeface="Arial" pitchFamily="34" charset="0"/>
              </a:rPr>
              <a:t> (347 a.C.) em sua obra </a:t>
            </a:r>
            <a:r>
              <a:rPr lang="pt-BR" sz="1900" b="1" i="1" dirty="0">
                <a:solidFill>
                  <a:schemeClr val="tx1">
                    <a:lumMod val="95000"/>
                    <a:lumOff val="5000"/>
                  </a:schemeClr>
                </a:solidFill>
                <a:latin typeface="Arial" pitchFamily="34" charset="0"/>
                <a:cs typeface="Arial" pitchFamily="34" charset="0"/>
              </a:rPr>
              <a:t>A República</a:t>
            </a:r>
            <a:r>
              <a:rPr lang="pt-BR" sz="1900" b="1" dirty="0">
                <a:solidFill>
                  <a:schemeClr val="tx1">
                    <a:lumMod val="95000"/>
                    <a:lumOff val="5000"/>
                  </a:schemeClr>
                </a:solidFill>
                <a:latin typeface="Arial" pitchFamily="34" charset="0"/>
                <a:cs typeface="Arial" pitchFamily="34" charset="0"/>
              </a:rPr>
              <a:t>, expõe a forma democrática de governo e de administração dos negócios públicos.</a:t>
            </a:r>
          </a:p>
          <a:p>
            <a:pPr fontAlgn="auto">
              <a:spcBef>
                <a:spcPts val="1200"/>
              </a:spcBef>
              <a:spcAft>
                <a:spcPts val="0"/>
              </a:spcAft>
              <a:defRPr/>
            </a:pPr>
            <a:r>
              <a:rPr lang="pt-BR" sz="1900" b="1" u="sng" dirty="0">
                <a:solidFill>
                  <a:srgbClr val="FF0000"/>
                </a:solidFill>
                <a:latin typeface="Arial" pitchFamily="34" charset="0"/>
                <a:cs typeface="Arial" pitchFamily="34" charset="0"/>
              </a:rPr>
              <a:t>Aristóteles</a:t>
            </a:r>
            <a:r>
              <a:rPr lang="pt-BR" sz="1900" b="1" dirty="0">
                <a:solidFill>
                  <a:srgbClr val="FF0000"/>
                </a:solidFill>
                <a:latin typeface="Arial" pitchFamily="34" charset="0"/>
                <a:cs typeface="Arial" pitchFamily="34" charset="0"/>
              </a:rPr>
              <a:t> (322 a.C.) criador da lógica, em seu livro </a:t>
            </a:r>
            <a:r>
              <a:rPr lang="pt-BR" sz="1900" b="1" i="1" dirty="0">
                <a:solidFill>
                  <a:srgbClr val="FF0000"/>
                </a:solidFill>
                <a:latin typeface="Arial" pitchFamily="34" charset="0"/>
                <a:cs typeface="Arial" pitchFamily="34" charset="0"/>
              </a:rPr>
              <a:t>Política</a:t>
            </a:r>
            <a:r>
              <a:rPr lang="pt-BR" sz="1900" b="1" dirty="0">
                <a:solidFill>
                  <a:srgbClr val="FF0000"/>
                </a:solidFill>
                <a:latin typeface="Arial" pitchFamily="34" charset="0"/>
                <a:cs typeface="Arial" pitchFamily="34" charset="0"/>
              </a:rPr>
              <a:t> estuda a organização do estado (Monarquia); Aristocracia (governo de uma elite) e Democracia (governo do povo).</a:t>
            </a:r>
          </a:p>
          <a:p>
            <a:pPr fontAlgn="auto">
              <a:spcBef>
                <a:spcPts val="1200"/>
              </a:spcBef>
              <a:spcAft>
                <a:spcPts val="0"/>
              </a:spcAft>
              <a:defRPr/>
            </a:pPr>
            <a:r>
              <a:rPr lang="pt-BR" sz="1900" b="1" dirty="0">
                <a:solidFill>
                  <a:schemeClr val="tx1">
                    <a:lumMod val="95000"/>
                    <a:lumOff val="5000"/>
                  </a:schemeClr>
                </a:solidFill>
                <a:latin typeface="Arial" pitchFamily="34" charset="0"/>
                <a:cs typeface="Arial" pitchFamily="34" charset="0"/>
              </a:rPr>
              <a:t>René </a:t>
            </a:r>
            <a:r>
              <a:rPr lang="pt-BR" sz="1900" b="1" u="sng" dirty="0">
                <a:solidFill>
                  <a:schemeClr val="tx1">
                    <a:lumMod val="95000"/>
                    <a:lumOff val="5000"/>
                  </a:schemeClr>
                </a:solidFill>
                <a:latin typeface="Arial" pitchFamily="34" charset="0"/>
                <a:cs typeface="Arial" pitchFamily="34" charset="0"/>
              </a:rPr>
              <a:t>Descartes</a:t>
            </a:r>
            <a:r>
              <a:rPr lang="pt-BR" sz="1900" b="1" dirty="0">
                <a:solidFill>
                  <a:schemeClr val="tx1">
                    <a:lumMod val="95000"/>
                    <a:lumOff val="5000"/>
                  </a:schemeClr>
                </a:solidFill>
                <a:latin typeface="Arial" pitchFamily="34" charset="0"/>
                <a:cs typeface="Arial" pitchFamily="34" charset="0"/>
              </a:rPr>
              <a:t> (1650)  fundador da filosofia moderna (coordenadas cartesianas) fala sobre divisão, ordem e controle nos princípios.</a:t>
            </a:r>
          </a:p>
          <a:p>
            <a:pPr fontAlgn="auto">
              <a:spcBef>
                <a:spcPts val="1200"/>
              </a:spcBef>
              <a:spcAft>
                <a:spcPts val="0"/>
              </a:spcAft>
              <a:defRPr/>
            </a:pPr>
            <a:r>
              <a:rPr lang="pt-BR" sz="1900" b="1" dirty="0">
                <a:solidFill>
                  <a:srgbClr val="FF0000"/>
                </a:solidFill>
                <a:latin typeface="Arial" pitchFamily="34" charset="0"/>
                <a:cs typeface="Arial" pitchFamily="34" charset="0"/>
              </a:rPr>
              <a:t>Thomas </a:t>
            </a:r>
            <a:r>
              <a:rPr lang="pt-BR" sz="1900" b="1" u="sng" dirty="0">
                <a:solidFill>
                  <a:srgbClr val="FF0000"/>
                </a:solidFill>
                <a:latin typeface="Arial" pitchFamily="34" charset="0"/>
                <a:cs typeface="Arial" pitchFamily="34" charset="0"/>
              </a:rPr>
              <a:t>Hobbes</a:t>
            </a:r>
            <a:r>
              <a:rPr lang="pt-BR" sz="1900" b="1" dirty="0">
                <a:solidFill>
                  <a:srgbClr val="FF0000"/>
                </a:solidFill>
                <a:latin typeface="Arial" pitchFamily="34" charset="0"/>
                <a:cs typeface="Arial" pitchFamily="34" charset="0"/>
              </a:rPr>
              <a:t> (1679)  “o homem é o lobo do próprio homem”. Ordem e organização da vida social.</a:t>
            </a:r>
          </a:p>
          <a:p>
            <a:pPr fontAlgn="auto">
              <a:spcBef>
                <a:spcPts val="1200"/>
              </a:spcBef>
              <a:spcAft>
                <a:spcPts val="0"/>
              </a:spcAft>
              <a:defRPr/>
            </a:pPr>
            <a:r>
              <a:rPr lang="pt-BR" sz="1900" b="1" u="sng" dirty="0">
                <a:solidFill>
                  <a:schemeClr val="tx1">
                    <a:lumMod val="95000"/>
                    <a:lumOff val="5000"/>
                  </a:schemeClr>
                </a:solidFill>
                <a:latin typeface="Arial" pitchFamily="34" charset="0"/>
                <a:cs typeface="Arial" pitchFamily="34" charset="0"/>
              </a:rPr>
              <a:t>Karl Marx</a:t>
            </a:r>
            <a:r>
              <a:rPr lang="pt-BR" sz="1900" b="1" dirty="0">
                <a:solidFill>
                  <a:schemeClr val="tx1">
                    <a:lumMod val="95000"/>
                    <a:lumOff val="5000"/>
                  </a:schemeClr>
                </a:solidFill>
                <a:latin typeface="Arial" pitchFamily="34" charset="0"/>
                <a:cs typeface="Arial" pitchFamily="34" charset="0"/>
              </a:rPr>
              <a:t> (1883) Teoria econômica do estado. Luta de classes. Livres e escravos, patrícios e plebeus, nobres e servos, mestres e artesãos.</a:t>
            </a:r>
            <a:endParaRPr lang="pt-BR" sz="1900" b="1" dirty="0">
              <a:solidFill>
                <a:schemeClr val="tx2">
                  <a:lumMod val="75000"/>
                </a:schemeClr>
              </a:solidFill>
              <a:latin typeface="Arial" pitchFamily="34" charset="0"/>
              <a:cs typeface="Arial" pitchFamily="34" charset="0"/>
            </a:endParaRPr>
          </a:p>
        </p:txBody>
      </p:sp>
      <p:pic>
        <p:nvPicPr>
          <p:cNvPr id="9" name="Picture 2" descr="C:\Meus Documentos Rodrigo\Avantis\TGA 2013-I\log avantis 10 anos.jpg"/>
          <p:cNvPicPr>
            <a:picLocks noChangeAspect="1" noChangeArrowheads="1"/>
          </p:cNvPicPr>
          <p:nvPr/>
        </p:nvPicPr>
        <p:blipFill>
          <a:blip r:embed="rId2"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to="" calcmode="lin" valueType="num">
                                      <p:cBhvr>
                                        <p:cTn id="7" dur="1" fill="hold"/>
                                        <p:tgtEl>
                                          <p:spTgt spid="42"/>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20">
                                            <p:txEl>
                                              <p:pRg st="0" end="0"/>
                                            </p:txEl>
                                          </p:spTgt>
                                        </p:tgtEl>
                                        <p:attrNameLst>
                                          <p:attrName>style.visibility</p:attrName>
                                        </p:attrNameLst>
                                      </p:cBhvr>
                                      <p:to>
                                        <p:strVal val="visible"/>
                                      </p:to>
                                    </p:set>
                                    <p:anim to="" calcmode="lin" valueType="num">
                                      <p:cBhvr>
                                        <p:cTn id="10" dur="1" fill="hold"/>
                                        <p:tgtEl>
                                          <p:spTgt spid="20">
                                            <p:txEl>
                                              <p:pRg st="0" end="0"/>
                                            </p:txEl>
                                          </p:spTgt>
                                        </p:tgtEl>
                                        <p:attrNameLst>
                                          <p:attrName/>
                                        </p:attrNameLst>
                                      </p:cBhvr>
                                    </p:anim>
                                  </p:childTnLst>
                                </p:cTn>
                              </p:par>
                              <p:par>
                                <p:cTn id="11" presetID="24" presetClass="entr" presetSubtype="0" fill="hold" nodeType="withEffect">
                                  <p:stCondLst>
                                    <p:cond delay="0"/>
                                  </p:stCondLst>
                                  <p:childTnLst>
                                    <p:set>
                                      <p:cBhvr>
                                        <p:cTn id="12" dur="1" fill="hold">
                                          <p:stCondLst>
                                            <p:cond delay="0"/>
                                          </p:stCondLst>
                                        </p:cTn>
                                        <p:tgtEl>
                                          <p:spTgt spid="20">
                                            <p:txEl>
                                              <p:pRg st="1" end="1"/>
                                            </p:txEl>
                                          </p:spTgt>
                                        </p:tgtEl>
                                        <p:attrNameLst>
                                          <p:attrName>style.visibility</p:attrName>
                                        </p:attrNameLst>
                                      </p:cBhvr>
                                      <p:to>
                                        <p:strVal val="visible"/>
                                      </p:to>
                                    </p:set>
                                    <p:anim to="" calcmode="lin" valueType="num">
                                      <p:cBhvr>
                                        <p:cTn id="13" dur="1" fill="hold"/>
                                        <p:tgtEl>
                                          <p:spTgt spid="20">
                                            <p:txEl>
                                              <p:pRg st="1" end="1"/>
                                            </p:txEl>
                                          </p:spTgt>
                                        </p:tgtEl>
                                        <p:attrNameLst>
                                          <p:attrName/>
                                        </p:attrNameLst>
                                      </p:cBhvr>
                                    </p:anim>
                                  </p:childTnLst>
                                </p:cTn>
                              </p:par>
                            </p:childTnLst>
                          </p:cTn>
                        </p:par>
                      </p:childTnLst>
                    </p:cTn>
                  </p:par>
                  <p:par>
                    <p:cTn id="14" fill="hold">
                      <p:stCondLst>
                        <p:cond delay="indefinite"/>
                      </p:stCondLst>
                      <p:childTnLst>
                        <p:par>
                          <p:cTn id="15" fill="hold">
                            <p:stCondLst>
                              <p:cond delay="0"/>
                            </p:stCondLst>
                            <p:childTnLst>
                              <p:par>
                                <p:cTn id="16" presetID="24" presetClass="entr" presetSubtype="0" fill="hold" nodeType="clickEffect">
                                  <p:stCondLst>
                                    <p:cond delay="0"/>
                                  </p:stCondLst>
                                  <p:childTnLst>
                                    <p:set>
                                      <p:cBhvr>
                                        <p:cTn id="17" dur="1" fill="hold">
                                          <p:stCondLst>
                                            <p:cond delay="0"/>
                                          </p:stCondLst>
                                        </p:cTn>
                                        <p:tgtEl>
                                          <p:spTgt spid="20">
                                            <p:txEl>
                                              <p:pRg st="2" end="2"/>
                                            </p:txEl>
                                          </p:spTgt>
                                        </p:tgtEl>
                                        <p:attrNameLst>
                                          <p:attrName>style.visibility</p:attrName>
                                        </p:attrNameLst>
                                      </p:cBhvr>
                                      <p:to>
                                        <p:strVal val="visible"/>
                                      </p:to>
                                    </p:set>
                                    <p:anim to="" calcmode="lin" valueType="num">
                                      <p:cBhvr>
                                        <p:cTn id="18" dur="1" fill="hold"/>
                                        <p:tgtEl>
                                          <p:spTgt spid="20">
                                            <p:txEl>
                                              <p:pRg st="2" end="2"/>
                                            </p:txEl>
                                          </p:spTgt>
                                        </p:tgtEl>
                                        <p:attrNameLst>
                                          <p:attrName/>
                                        </p:attrNameLst>
                                      </p:cBhvr>
                                    </p:anim>
                                  </p:childTnLst>
                                </p:cTn>
                              </p:par>
                              <p:par>
                                <p:cTn id="19" presetID="24" presetClass="entr" presetSubtype="0" fill="hold" nodeType="withEffect">
                                  <p:stCondLst>
                                    <p:cond delay="0"/>
                                  </p:stCondLst>
                                  <p:childTnLst>
                                    <p:set>
                                      <p:cBhvr>
                                        <p:cTn id="20" dur="1" fill="hold">
                                          <p:stCondLst>
                                            <p:cond delay="0"/>
                                          </p:stCondLst>
                                        </p:cTn>
                                        <p:tgtEl>
                                          <p:spTgt spid="20">
                                            <p:txEl>
                                              <p:pRg st="3" end="3"/>
                                            </p:txEl>
                                          </p:spTgt>
                                        </p:tgtEl>
                                        <p:attrNameLst>
                                          <p:attrName>style.visibility</p:attrName>
                                        </p:attrNameLst>
                                      </p:cBhvr>
                                      <p:to>
                                        <p:strVal val="visible"/>
                                      </p:to>
                                    </p:set>
                                    <p:anim to="" calcmode="lin" valueType="num">
                                      <p:cBhvr>
                                        <p:cTn id="21" dur="1" fill="hold"/>
                                        <p:tgtEl>
                                          <p:spTgt spid="20">
                                            <p:txEl>
                                              <p:pRg st="3" end="3"/>
                                            </p:txEl>
                                          </p:spTgt>
                                        </p:tgtEl>
                                        <p:attrNameLst>
                                          <p:attrName/>
                                        </p:attrNameLst>
                                      </p:cBhvr>
                                    </p:anim>
                                  </p:childTnLst>
                                </p:cTn>
                              </p:par>
                            </p:childTnLst>
                          </p:cTn>
                        </p:par>
                      </p:childTnLst>
                    </p:cTn>
                  </p:par>
                  <p:par>
                    <p:cTn id="22" fill="hold">
                      <p:stCondLst>
                        <p:cond delay="indefinite"/>
                      </p:stCondLst>
                      <p:childTnLst>
                        <p:par>
                          <p:cTn id="23" fill="hold">
                            <p:stCondLst>
                              <p:cond delay="0"/>
                            </p:stCondLst>
                            <p:childTnLst>
                              <p:par>
                                <p:cTn id="24" presetID="24" presetClass="entr" presetSubtype="0" fill="hold" nodeType="clickEffect">
                                  <p:stCondLst>
                                    <p:cond delay="0"/>
                                  </p:stCondLst>
                                  <p:childTnLst>
                                    <p:set>
                                      <p:cBhvr>
                                        <p:cTn id="25" dur="1" fill="hold">
                                          <p:stCondLst>
                                            <p:cond delay="0"/>
                                          </p:stCondLst>
                                        </p:cTn>
                                        <p:tgtEl>
                                          <p:spTgt spid="20">
                                            <p:txEl>
                                              <p:pRg st="4" end="4"/>
                                            </p:txEl>
                                          </p:spTgt>
                                        </p:tgtEl>
                                        <p:attrNameLst>
                                          <p:attrName>style.visibility</p:attrName>
                                        </p:attrNameLst>
                                      </p:cBhvr>
                                      <p:to>
                                        <p:strVal val="visible"/>
                                      </p:to>
                                    </p:set>
                                    <p:anim to="" calcmode="lin" valueType="num">
                                      <p:cBhvr>
                                        <p:cTn id="26" dur="1" fill="hold"/>
                                        <p:tgtEl>
                                          <p:spTgt spid="20">
                                            <p:txEl>
                                              <p:pRg st="4" end="4"/>
                                            </p:txEl>
                                          </p:spTgt>
                                        </p:tgtEl>
                                        <p:attrNameLst>
                                          <p:attrName/>
                                        </p:attrNameLst>
                                      </p:cBhvr>
                                    </p:anim>
                                  </p:childTnLst>
                                </p:cTn>
                              </p:par>
                              <p:par>
                                <p:cTn id="27" presetID="24" presetClass="entr" presetSubtype="0" fill="hold" nodeType="withEffect">
                                  <p:stCondLst>
                                    <p:cond delay="0"/>
                                  </p:stCondLst>
                                  <p:childTnLst>
                                    <p:set>
                                      <p:cBhvr>
                                        <p:cTn id="28" dur="1" fill="hold">
                                          <p:stCondLst>
                                            <p:cond delay="0"/>
                                          </p:stCondLst>
                                        </p:cTn>
                                        <p:tgtEl>
                                          <p:spTgt spid="20">
                                            <p:txEl>
                                              <p:pRg st="5" end="5"/>
                                            </p:txEl>
                                          </p:spTgt>
                                        </p:tgtEl>
                                        <p:attrNameLst>
                                          <p:attrName>style.visibility</p:attrName>
                                        </p:attrNameLst>
                                      </p:cBhvr>
                                      <p:to>
                                        <p:strVal val="visible"/>
                                      </p:to>
                                    </p:set>
                                    <p:anim to="" calcmode="lin" valueType="num">
                                      <p:cBhvr>
                                        <p:cTn id="29" dur="1" fill="hold"/>
                                        <p:tgtEl>
                                          <p:spTgt spid="20">
                                            <p:txEl>
                                              <p:pRg st="5" end="5"/>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DA1BD05E-FEE8-43E5-A968-104B59F64F36}" type="slidenum">
              <a:rPr lang="pt-BR" sz="1100"/>
              <a:pPr>
                <a:defRPr/>
              </a:pPr>
              <a:t>10</a:t>
            </a:fld>
            <a:endParaRPr lang="pt-BR" sz="1100" dirty="0"/>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Subtítulo 12"/>
          <p:cNvSpPr txBox="1">
            <a:spLocks/>
          </p:cNvSpPr>
          <p:nvPr/>
        </p:nvSpPr>
        <p:spPr>
          <a:xfrm>
            <a:off x="285750" y="142875"/>
            <a:ext cx="6286500" cy="642938"/>
          </a:xfrm>
          <a:prstGeom prst="rect">
            <a:avLst/>
          </a:prstGeom>
        </p:spPr>
        <p:txBody>
          <a:bodyPr>
            <a:normAutofit/>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INFLUÊNCIA da Igreja Católica</a:t>
            </a:r>
          </a:p>
        </p:txBody>
      </p:sp>
      <p:pic>
        <p:nvPicPr>
          <p:cNvPr id="12295" name="Imagem 10" descr="http://veja.abril.com.br/210410/imagens/religiao3.jpg"/>
          <p:cNvPicPr>
            <a:picLocks noChangeAspect="1" noChangeArrowheads="1"/>
          </p:cNvPicPr>
          <p:nvPr/>
        </p:nvPicPr>
        <p:blipFill>
          <a:blip r:embed="rId2" cstate="print"/>
          <a:srcRect/>
          <a:stretch>
            <a:fillRect/>
          </a:stretch>
        </p:blipFill>
        <p:spPr bwMode="auto">
          <a:xfrm>
            <a:off x="5005388" y="2214563"/>
            <a:ext cx="3924300" cy="3643312"/>
          </a:xfrm>
          <a:prstGeom prst="rect">
            <a:avLst/>
          </a:prstGeom>
          <a:noFill/>
          <a:ln w="9525">
            <a:noFill/>
            <a:miter lim="800000"/>
            <a:headEnd/>
            <a:tailEnd/>
          </a:ln>
        </p:spPr>
      </p:pic>
      <p:sp>
        <p:nvSpPr>
          <p:cNvPr id="10" name="Retângulo 9"/>
          <p:cNvSpPr/>
          <p:nvPr/>
        </p:nvSpPr>
        <p:spPr>
          <a:xfrm>
            <a:off x="142875" y="1428750"/>
            <a:ext cx="5357813" cy="4324350"/>
          </a:xfrm>
          <a:prstGeom prst="rect">
            <a:avLst/>
          </a:prstGeom>
        </p:spPr>
        <p:txBody>
          <a:bodyPr>
            <a:spAutoFit/>
          </a:bodyPr>
          <a:lstStyle/>
          <a:p>
            <a:pPr fontAlgn="auto">
              <a:spcBef>
                <a:spcPts val="600"/>
              </a:spcBef>
              <a:spcAft>
                <a:spcPts val="0"/>
              </a:spcAft>
              <a:defRPr/>
            </a:pPr>
            <a:r>
              <a:rPr lang="pt-BR" sz="2000" b="1" dirty="0">
                <a:solidFill>
                  <a:schemeClr val="tx1">
                    <a:lumMod val="95000"/>
                    <a:lumOff val="5000"/>
                  </a:schemeClr>
                </a:solidFill>
                <a:latin typeface="Arial" pitchFamily="34" charset="0"/>
                <a:cs typeface="Arial" pitchFamily="34" charset="0"/>
              </a:rPr>
              <a:t>Influência da Organização Católica</a:t>
            </a:r>
            <a:r>
              <a:rPr lang="pt-BR" sz="2000" b="1" dirty="0">
                <a:latin typeface="Arial" pitchFamily="34" charset="0"/>
                <a:cs typeface="Arial" pitchFamily="34" charset="0"/>
              </a:rPr>
              <a:t>:</a:t>
            </a:r>
          </a:p>
          <a:p>
            <a:pPr indent="266700" fontAlgn="auto">
              <a:spcBef>
                <a:spcPts val="600"/>
              </a:spcBef>
              <a:spcAft>
                <a:spcPts val="0"/>
              </a:spcAft>
              <a:defRPr/>
            </a:pPr>
            <a:r>
              <a:rPr lang="pt-BR" sz="2000" b="1" dirty="0">
                <a:latin typeface="Arial" pitchFamily="34" charset="0"/>
                <a:cs typeface="Arial" pitchFamily="34" charset="0"/>
              </a:rPr>
              <a:t>Ao longo dos séculos a Igreja foi se estruturando: hierarquia de autoridade, seu estado-maior (assessoria) e sua coordenação funcional.</a:t>
            </a:r>
          </a:p>
          <a:p>
            <a:pPr indent="266700" fontAlgn="auto">
              <a:spcBef>
                <a:spcPts val="600"/>
              </a:spcBef>
              <a:spcAft>
                <a:spcPts val="0"/>
              </a:spcAft>
              <a:defRPr/>
            </a:pPr>
            <a:r>
              <a:rPr lang="pt-BR" sz="2000" b="1" dirty="0">
                <a:latin typeface="Arial" pitchFamily="34" charset="0"/>
                <a:cs typeface="Arial" pitchFamily="34" charset="0"/>
              </a:rPr>
              <a:t>A igreja tem uma organização hierárquica tão simples e eficiente, pois pode operar sob o comando de um só executivo: Papa.</a:t>
            </a:r>
          </a:p>
          <a:p>
            <a:pPr indent="266700" fontAlgn="auto">
              <a:spcBef>
                <a:spcPts val="600"/>
              </a:spcBef>
              <a:spcAft>
                <a:spcPts val="0"/>
              </a:spcAft>
              <a:defRPr/>
            </a:pPr>
            <a:r>
              <a:rPr lang="pt-BR" sz="2000" b="1" dirty="0">
                <a:latin typeface="Arial" pitchFamily="34" charset="0"/>
                <a:cs typeface="Arial" pitchFamily="34" charset="0"/>
              </a:rPr>
              <a:t>Serviu de modelo para muitas organizações por incorporar uma infinidade de princípios e normas administrativas.</a:t>
            </a:r>
          </a:p>
        </p:txBody>
      </p:sp>
      <p:pic>
        <p:nvPicPr>
          <p:cNvPr id="11" name="Picture 2" descr="C:\Meus Documentos Rodrigo\Avantis\TGA 2013-I\log avantis 10 anos.jpg"/>
          <p:cNvPicPr>
            <a:picLocks noChangeAspect="1" noChangeArrowheads="1"/>
          </p:cNvPicPr>
          <p:nvPr/>
        </p:nvPicPr>
        <p:blipFill>
          <a:blip r:embed="rId3"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3E342142-9689-4EFC-89A1-D2C2FEC069F4}" type="slidenum">
              <a:rPr lang="pt-BR" sz="1100"/>
              <a:pPr>
                <a:defRPr/>
              </a:pPr>
              <a:t>11</a:t>
            </a:fld>
            <a:endParaRPr lang="pt-BR" sz="1100" dirty="0"/>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Subtítulo 12"/>
          <p:cNvSpPr txBox="1">
            <a:spLocks/>
          </p:cNvSpPr>
          <p:nvPr/>
        </p:nvSpPr>
        <p:spPr>
          <a:xfrm>
            <a:off x="285750" y="142875"/>
            <a:ext cx="6572250" cy="642938"/>
          </a:xfrm>
          <a:prstGeom prst="rect">
            <a:avLst/>
          </a:prstGeom>
        </p:spPr>
        <p:txBody>
          <a:bodyPr>
            <a:normAutofit/>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INFLUÊNCIA da Organização Militar</a:t>
            </a:r>
          </a:p>
        </p:txBody>
      </p:sp>
      <p:sp>
        <p:nvSpPr>
          <p:cNvPr id="13319" name="Retângulo 10"/>
          <p:cNvSpPr>
            <a:spLocks noChangeArrowheads="1"/>
          </p:cNvSpPr>
          <p:nvPr/>
        </p:nvSpPr>
        <p:spPr bwMode="auto">
          <a:xfrm>
            <a:off x="214313" y="1214438"/>
            <a:ext cx="8715375" cy="2092325"/>
          </a:xfrm>
          <a:prstGeom prst="rect">
            <a:avLst/>
          </a:prstGeom>
          <a:noFill/>
          <a:ln w="9525">
            <a:noFill/>
            <a:miter lim="800000"/>
            <a:headEnd/>
            <a:tailEnd/>
          </a:ln>
        </p:spPr>
        <p:txBody>
          <a:bodyPr>
            <a:spAutoFit/>
          </a:bodyPr>
          <a:lstStyle/>
          <a:p>
            <a:pPr>
              <a:spcBef>
                <a:spcPts val="600"/>
              </a:spcBef>
              <a:buFontTx/>
              <a:buChar char="-"/>
            </a:pPr>
            <a:r>
              <a:rPr lang="pt-BR" sz="2000" b="1" dirty="0">
                <a:cs typeface="Arial" charset="0"/>
              </a:rPr>
              <a:t>Princípio da </a:t>
            </a:r>
            <a:r>
              <a:rPr lang="pt-BR" sz="2000" b="1" u="sng" dirty="0">
                <a:cs typeface="Arial" charset="0"/>
              </a:rPr>
              <a:t>unidade de comando</a:t>
            </a:r>
            <a:r>
              <a:rPr lang="pt-BR" sz="2000" b="1" dirty="0">
                <a:cs typeface="Arial" charset="0"/>
              </a:rPr>
              <a:t>: cada subordinado só pode ter um superior.</a:t>
            </a:r>
          </a:p>
          <a:p>
            <a:pPr>
              <a:spcBef>
                <a:spcPts val="600"/>
              </a:spcBef>
              <a:buFontTx/>
              <a:buChar char="-"/>
            </a:pPr>
            <a:r>
              <a:rPr lang="pt-BR" sz="2000" b="1" u="sng" dirty="0">
                <a:cs typeface="Arial" charset="0"/>
              </a:rPr>
              <a:t>Escala hierárquica</a:t>
            </a:r>
            <a:r>
              <a:rPr lang="pt-BR" sz="2000" b="1" dirty="0">
                <a:cs typeface="Arial" charset="0"/>
              </a:rPr>
              <a:t>: níveis de comando de acordo com o grau de autoridade e responsabilidade.</a:t>
            </a:r>
          </a:p>
          <a:p>
            <a:pPr>
              <a:spcBef>
                <a:spcPts val="600"/>
              </a:spcBef>
              <a:buFontTx/>
              <a:buChar char="-"/>
            </a:pPr>
            <a:r>
              <a:rPr lang="pt-BR" sz="2000" b="1" u="sng" dirty="0">
                <a:cs typeface="Arial" charset="0"/>
              </a:rPr>
              <a:t>Princípio de direção</a:t>
            </a:r>
            <a:r>
              <a:rPr lang="pt-BR" sz="2000" b="1" dirty="0">
                <a:cs typeface="Arial" charset="0"/>
              </a:rPr>
              <a:t>: todo soldado deve saber o que se espera dele e aquilo que deve fazer.</a:t>
            </a:r>
          </a:p>
        </p:txBody>
      </p:sp>
      <p:pic>
        <p:nvPicPr>
          <p:cNvPr id="13320" name="Imagem 7" descr="Soldado chinês proíbe fotos diante do hotel onde se hospedam os participantes do encontro"/>
          <p:cNvPicPr>
            <a:picLocks noChangeAspect="1" noChangeArrowheads="1"/>
          </p:cNvPicPr>
          <p:nvPr/>
        </p:nvPicPr>
        <p:blipFill>
          <a:blip r:embed="rId2" cstate="print"/>
          <a:srcRect/>
          <a:stretch>
            <a:fillRect/>
          </a:stretch>
        </p:blipFill>
        <p:spPr bwMode="auto">
          <a:xfrm>
            <a:off x="395536" y="3410347"/>
            <a:ext cx="4248472" cy="2826965"/>
          </a:xfrm>
          <a:prstGeom prst="rect">
            <a:avLst/>
          </a:prstGeom>
          <a:noFill/>
          <a:ln w="9525">
            <a:noFill/>
            <a:miter lim="800000"/>
            <a:headEnd/>
            <a:tailEnd/>
          </a:ln>
        </p:spPr>
      </p:pic>
      <p:pic>
        <p:nvPicPr>
          <p:cNvPr id="13314" name="Picture 2" descr="http://saojoaquimonline.com.br/wp-content/uploads/2011/11/pm-sc.png"/>
          <p:cNvPicPr>
            <a:picLocks noChangeAspect="1" noChangeArrowheads="1"/>
          </p:cNvPicPr>
          <p:nvPr/>
        </p:nvPicPr>
        <p:blipFill>
          <a:blip r:embed="rId3" cstate="print"/>
          <a:srcRect/>
          <a:stretch>
            <a:fillRect/>
          </a:stretch>
        </p:blipFill>
        <p:spPr bwMode="auto">
          <a:xfrm>
            <a:off x="4860032" y="3356992"/>
            <a:ext cx="3810000" cy="2857500"/>
          </a:xfrm>
          <a:prstGeom prst="rect">
            <a:avLst/>
          </a:prstGeom>
          <a:noFill/>
        </p:spPr>
      </p:pic>
      <p:pic>
        <p:nvPicPr>
          <p:cNvPr id="11" name="Picture 2" descr="C:\Meus Documentos Rodrigo\Avantis\TGA 2013-I\log avantis 10 anos.jpg"/>
          <p:cNvPicPr>
            <a:picLocks noChangeAspect="1" noChangeArrowheads="1"/>
          </p:cNvPicPr>
          <p:nvPr/>
        </p:nvPicPr>
        <p:blipFill>
          <a:blip r:embed="rId4"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4AA382E0-5148-4CEF-B10F-7596866BAED7}" type="slidenum">
              <a:rPr lang="pt-BR" sz="1100"/>
              <a:pPr>
                <a:defRPr/>
              </a:pPr>
              <a:t>12</a:t>
            </a:fld>
            <a:endParaRPr lang="pt-BR" sz="1100" dirty="0"/>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0" name="Subtítulo 12"/>
          <p:cNvSpPr txBox="1">
            <a:spLocks/>
          </p:cNvSpPr>
          <p:nvPr/>
        </p:nvSpPr>
        <p:spPr bwMode="auto">
          <a:xfrm>
            <a:off x="213743" y="1458357"/>
            <a:ext cx="5582393" cy="3893374"/>
          </a:xfrm>
          <a:prstGeom prst="rect">
            <a:avLst/>
          </a:prstGeom>
          <a:noFill/>
          <a:ln w="9525">
            <a:noFill/>
            <a:miter lim="800000"/>
            <a:headEnd/>
            <a:tailEnd/>
          </a:ln>
        </p:spPr>
        <p:txBody>
          <a:bodyPr wrap="square">
            <a:spAutoFit/>
          </a:bodyPr>
          <a:lstStyle/>
          <a:p>
            <a:pPr indent="442913">
              <a:spcBef>
                <a:spcPts val="600"/>
              </a:spcBef>
            </a:pPr>
            <a:r>
              <a:rPr lang="pt-BR" sz="2200" b="1" dirty="0">
                <a:cs typeface="Arial" charset="0"/>
              </a:rPr>
              <a:t>- Napoleão (1821) ao chefiar seu exército, tinha a responsabilidade de vigiar a totalidade do campo de batalha.  Conduzia </a:t>
            </a:r>
            <a:r>
              <a:rPr lang="pt-BR" sz="2200" b="1" u="sng" dirty="0">
                <a:cs typeface="Arial" charset="0"/>
              </a:rPr>
              <a:t>planejamento e controle centralizados</a:t>
            </a:r>
            <a:r>
              <a:rPr lang="pt-BR" sz="2200" b="1" dirty="0">
                <a:cs typeface="Arial" charset="0"/>
              </a:rPr>
              <a:t> e em paralelo operações descentralizadas, ou seja, centralização do comando e descentralização da execução.</a:t>
            </a:r>
          </a:p>
          <a:p>
            <a:pPr indent="442913">
              <a:spcBef>
                <a:spcPts val="600"/>
              </a:spcBef>
            </a:pPr>
            <a:r>
              <a:rPr lang="pt-BR" sz="2200" b="1" dirty="0">
                <a:cs typeface="Arial" charset="0"/>
              </a:rPr>
              <a:t>“As decisões devem se basear na probabilidade e não apenas na necessidade lógica</a:t>
            </a:r>
            <a:r>
              <a:rPr lang="pt-BR" sz="2200" b="1" dirty="0" smtClean="0">
                <a:cs typeface="Arial" charset="0"/>
              </a:rPr>
              <a:t>”.</a:t>
            </a:r>
            <a:endParaRPr lang="pt-BR" sz="2200" b="1" dirty="0">
              <a:cs typeface="Arial" charset="0"/>
            </a:endParaRPr>
          </a:p>
        </p:txBody>
      </p:sp>
      <p:sp>
        <p:nvSpPr>
          <p:cNvPr id="9" name="Subtítulo 12"/>
          <p:cNvSpPr txBox="1">
            <a:spLocks/>
          </p:cNvSpPr>
          <p:nvPr/>
        </p:nvSpPr>
        <p:spPr>
          <a:xfrm>
            <a:off x="285750" y="142875"/>
            <a:ext cx="6572250" cy="642938"/>
          </a:xfrm>
          <a:prstGeom prst="rect">
            <a:avLst/>
          </a:prstGeom>
        </p:spPr>
        <p:txBody>
          <a:bodyPr>
            <a:normAutofit/>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INFLUÊNCIA da Organização Militar</a:t>
            </a:r>
          </a:p>
        </p:txBody>
      </p:sp>
      <p:pic>
        <p:nvPicPr>
          <p:cNvPr id="12290" name="Picture 2" descr="http://upload.wikimedia.org/wikipedia/commons/thumb/4/40/Napoleon_in_His_Study.jpg/250px-Napoleon_in_His_Study.jpg"/>
          <p:cNvPicPr>
            <a:picLocks noChangeAspect="1" noChangeArrowheads="1"/>
          </p:cNvPicPr>
          <p:nvPr/>
        </p:nvPicPr>
        <p:blipFill>
          <a:blip r:embed="rId2" cstate="print"/>
          <a:srcRect/>
          <a:stretch>
            <a:fillRect/>
          </a:stretch>
        </p:blipFill>
        <p:spPr bwMode="auto">
          <a:xfrm>
            <a:off x="5940152" y="1412776"/>
            <a:ext cx="3203848" cy="4947837"/>
          </a:xfrm>
          <a:prstGeom prst="rect">
            <a:avLst/>
          </a:prstGeom>
          <a:noFill/>
        </p:spPr>
      </p:pic>
      <p:pic>
        <p:nvPicPr>
          <p:cNvPr id="10" name="Picture 2" descr="C:\Meus Documentos Rodrigo\Avantis\TGA 2013-I\log avantis 10 anos.jpg"/>
          <p:cNvPicPr>
            <a:picLocks noChangeAspect="1" noChangeArrowheads="1"/>
          </p:cNvPicPr>
          <p:nvPr/>
        </p:nvPicPr>
        <p:blipFill>
          <a:blip r:embed="rId3"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 to="" calcmode="lin" valueType="num">
                                      <p:cBhvr>
                                        <p:cTn id="7" dur="1" fill="hold"/>
                                        <p:tgtEl>
                                          <p:spTgt spid="20">
                                            <p:txEl>
                                              <p:pRg st="0" end="0"/>
                                            </p:txEl>
                                          </p:spTgt>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20">
                                            <p:txEl>
                                              <p:pRg st="1" end="1"/>
                                            </p:txEl>
                                          </p:spTgt>
                                        </p:tgtEl>
                                        <p:attrNameLst>
                                          <p:attrName>style.visibility</p:attrName>
                                        </p:attrNameLst>
                                      </p:cBhvr>
                                      <p:to>
                                        <p:strVal val="visible"/>
                                      </p:to>
                                    </p:set>
                                    <p:anim to="" calcmode="lin" valueType="num">
                                      <p:cBhvr>
                                        <p:cTn id="10" dur="1" fill="hold"/>
                                        <p:tgtEl>
                                          <p:spTgt spid="20">
                                            <p:txEl>
                                              <p:pRg st="1" end="1"/>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6" name="Picture 4" descr="http://static.hsw.com.br/gif/motor-a-vapor-1.jpg"/>
          <p:cNvPicPr>
            <a:picLocks noChangeAspect="1" noChangeArrowheads="1"/>
          </p:cNvPicPr>
          <p:nvPr/>
        </p:nvPicPr>
        <p:blipFill>
          <a:blip r:embed="rId2" cstate="print"/>
          <a:srcRect/>
          <a:stretch>
            <a:fillRect/>
          </a:stretch>
        </p:blipFill>
        <p:spPr bwMode="auto">
          <a:xfrm>
            <a:off x="5969429" y="1340768"/>
            <a:ext cx="3211083" cy="2549977"/>
          </a:xfrm>
          <a:prstGeom prst="rect">
            <a:avLst/>
          </a:prstGeom>
          <a:noFill/>
        </p:spPr>
      </p:pic>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4AA382E0-5148-4CEF-B10F-7596866BAED7}" type="slidenum">
              <a:rPr lang="pt-BR" sz="1100"/>
              <a:pPr>
                <a:defRPr/>
              </a:pPr>
              <a:t>13</a:t>
            </a:fld>
            <a:endParaRPr lang="pt-BR" sz="1100" dirty="0"/>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0" name="Subtítulo 12"/>
          <p:cNvSpPr txBox="1">
            <a:spLocks/>
          </p:cNvSpPr>
          <p:nvPr/>
        </p:nvSpPr>
        <p:spPr bwMode="auto">
          <a:xfrm>
            <a:off x="0" y="1288792"/>
            <a:ext cx="6660232" cy="1708160"/>
          </a:xfrm>
          <a:prstGeom prst="rect">
            <a:avLst/>
          </a:prstGeom>
          <a:noFill/>
          <a:ln w="9525">
            <a:noFill/>
            <a:miter lim="800000"/>
            <a:headEnd/>
            <a:tailEnd/>
          </a:ln>
        </p:spPr>
        <p:txBody>
          <a:bodyPr wrap="square">
            <a:spAutoFit/>
          </a:bodyPr>
          <a:lstStyle/>
          <a:p>
            <a:pPr indent="263525">
              <a:spcBef>
                <a:spcPts val="600"/>
              </a:spcBef>
            </a:pPr>
            <a:r>
              <a:rPr lang="pt-BR" sz="1900" b="1" dirty="0" smtClean="0">
                <a:cs typeface="Arial" charset="0"/>
              </a:rPr>
              <a:t>Foi </a:t>
            </a:r>
            <a:r>
              <a:rPr lang="pt-BR" sz="1900" b="1" dirty="0">
                <a:cs typeface="Arial" charset="0"/>
              </a:rPr>
              <a:t>a mudança mais profunda e rápida de ordem econômica, política e social.</a:t>
            </a:r>
          </a:p>
          <a:p>
            <a:pPr>
              <a:spcBef>
                <a:spcPts val="600"/>
              </a:spcBef>
              <a:buFontTx/>
              <a:buChar char="-"/>
            </a:pPr>
            <a:r>
              <a:rPr lang="pt-BR" sz="1900" b="1" dirty="0">
                <a:cs typeface="Arial" charset="0"/>
              </a:rPr>
              <a:t>De 1780 a 1860 – Revolução Industrial “carvão e ferro”</a:t>
            </a:r>
          </a:p>
          <a:p>
            <a:pPr>
              <a:spcBef>
                <a:spcPts val="600"/>
              </a:spcBef>
              <a:buFontTx/>
              <a:buChar char="-"/>
            </a:pPr>
            <a:r>
              <a:rPr lang="pt-BR" sz="1900" b="1" dirty="0">
                <a:cs typeface="Arial" charset="0"/>
              </a:rPr>
              <a:t>De 1860 a 1914 – Revolução Industrial “aço e eletricidade</a:t>
            </a:r>
            <a:r>
              <a:rPr lang="pt-BR" sz="1900" b="1" dirty="0" smtClean="0">
                <a:cs typeface="Arial" charset="0"/>
              </a:rPr>
              <a:t>”</a:t>
            </a:r>
            <a:endParaRPr lang="pt-BR" sz="1900" b="1" dirty="0">
              <a:cs typeface="Arial" charset="0"/>
            </a:endParaRPr>
          </a:p>
        </p:txBody>
      </p:sp>
      <p:sp>
        <p:nvSpPr>
          <p:cNvPr id="9" name="Subtítulo 12"/>
          <p:cNvSpPr txBox="1">
            <a:spLocks/>
          </p:cNvSpPr>
          <p:nvPr/>
        </p:nvSpPr>
        <p:spPr>
          <a:xfrm>
            <a:off x="285750" y="142875"/>
            <a:ext cx="6572250" cy="642938"/>
          </a:xfrm>
          <a:prstGeom prst="rect">
            <a:avLst/>
          </a:prstGeom>
        </p:spPr>
        <p:txBody>
          <a:bodyPr>
            <a:normAutofit fontScale="925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INFLUÊNCIA da </a:t>
            </a:r>
            <a:r>
              <a:rPr lang="pt-BR" sz="3200" dirty="0" smtClean="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Revolução Industrial</a:t>
            </a:r>
            <a:endPar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endParaRPr>
          </a:p>
        </p:txBody>
      </p:sp>
      <p:pic>
        <p:nvPicPr>
          <p:cNvPr id="44034" name="Picture 2" descr="http://upload.wikimedia.org/wikipedia/commons/thumb/9/9e/Maquina_vapor_Watt_ETSIIM.jpg/300px-Maquina_vapor_Watt_ETSIIM.jpg"/>
          <p:cNvPicPr>
            <a:picLocks noChangeAspect="1" noChangeArrowheads="1"/>
          </p:cNvPicPr>
          <p:nvPr/>
        </p:nvPicPr>
        <p:blipFill>
          <a:blip r:embed="rId3" cstate="print"/>
          <a:srcRect/>
          <a:stretch>
            <a:fillRect/>
          </a:stretch>
        </p:blipFill>
        <p:spPr bwMode="auto">
          <a:xfrm>
            <a:off x="5967152" y="3789040"/>
            <a:ext cx="3213361" cy="2592288"/>
          </a:xfrm>
          <a:prstGeom prst="rect">
            <a:avLst/>
          </a:prstGeom>
          <a:noFill/>
        </p:spPr>
      </p:pic>
      <p:pic>
        <p:nvPicPr>
          <p:cNvPr id="44038" name="Picture 6" descr="http://www.portalsaofrancisco.com.br/alfa/revolucao-industrial/imagens/Conseq7.jpg"/>
          <p:cNvPicPr>
            <a:picLocks noChangeAspect="1" noChangeArrowheads="1"/>
          </p:cNvPicPr>
          <p:nvPr/>
        </p:nvPicPr>
        <p:blipFill>
          <a:blip r:embed="rId4" cstate="print"/>
          <a:srcRect/>
          <a:stretch>
            <a:fillRect/>
          </a:stretch>
        </p:blipFill>
        <p:spPr bwMode="auto">
          <a:xfrm>
            <a:off x="0" y="3212976"/>
            <a:ext cx="6084168" cy="3221752"/>
          </a:xfrm>
          <a:prstGeom prst="rect">
            <a:avLst/>
          </a:prstGeom>
          <a:noFill/>
        </p:spPr>
      </p:pic>
      <p:pic>
        <p:nvPicPr>
          <p:cNvPr id="11" name="Picture 2" descr="C:\Meus Documentos Rodrigo\Avantis\TGA 2013-I\log avantis 10 anos.jpg"/>
          <p:cNvPicPr>
            <a:picLocks noChangeAspect="1" noChangeArrowheads="1"/>
          </p:cNvPicPr>
          <p:nvPr/>
        </p:nvPicPr>
        <p:blipFill>
          <a:blip r:embed="rId5"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ppt_x</p:attrName>
                                        </p:attrNameLst>
                                      </p:cBhvr>
                                      <p:tavLst>
                                        <p:tav tm="0">
                                          <p:val>
                                            <p:strVal val="#ppt_x-.2"/>
                                          </p:val>
                                        </p:tav>
                                        <p:tav tm="100000">
                                          <p:val>
                                            <p:strVal val="#ppt_x"/>
                                          </p:val>
                                        </p:tav>
                                      </p:tavLst>
                                    </p:anim>
                                    <p:anim calcmode="lin" valueType="num">
                                      <p:cBhvr>
                                        <p:cTn id="8" dur="1000" fill="hold"/>
                                        <p:tgtEl>
                                          <p:spTgt spid="20"/>
                                        </p:tgtEl>
                                        <p:attrNameLst>
                                          <p:attrName>ppt_y</p:attrName>
                                        </p:attrNameLst>
                                      </p:cBhvr>
                                      <p:tavLst>
                                        <p:tav tm="0">
                                          <p:val>
                                            <p:strVal val="#ppt_y"/>
                                          </p:val>
                                        </p:tav>
                                        <p:tav tm="100000">
                                          <p:val>
                                            <p:strVal val="#ppt_y"/>
                                          </p:val>
                                        </p:tav>
                                      </p:tavLst>
                                    </p:anim>
                                    <p:animEffect transition="in" filter="wipe(right)" prLst="gradientSize: 0.1">
                                      <p:cBhvr>
                                        <p:cTn id="9" dur="1000"/>
                                        <p:tgtEl>
                                          <p:spTgt spid="20"/>
                                        </p:tgtEl>
                                      </p:cBhvr>
                                    </p:animEffect>
                                  </p:childTnLst>
                                </p:cTn>
                              </p:par>
                              <p:par>
                                <p:cTn id="10" presetID="29" presetClass="entr" presetSubtype="0" fill="hold" nodeType="withEffect">
                                  <p:stCondLst>
                                    <p:cond delay="0"/>
                                  </p:stCondLst>
                                  <p:childTnLst>
                                    <p:set>
                                      <p:cBhvr>
                                        <p:cTn id="11" dur="1" fill="hold">
                                          <p:stCondLst>
                                            <p:cond delay="0"/>
                                          </p:stCondLst>
                                        </p:cTn>
                                        <p:tgtEl>
                                          <p:spTgt spid="44036"/>
                                        </p:tgtEl>
                                        <p:attrNameLst>
                                          <p:attrName>style.visibility</p:attrName>
                                        </p:attrNameLst>
                                      </p:cBhvr>
                                      <p:to>
                                        <p:strVal val="visible"/>
                                      </p:to>
                                    </p:set>
                                    <p:anim calcmode="lin" valueType="num">
                                      <p:cBhvr>
                                        <p:cTn id="12" dur="1000" fill="hold"/>
                                        <p:tgtEl>
                                          <p:spTgt spid="44036"/>
                                        </p:tgtEl>
                                        <p:attrNameLst>
                                          <p:attrName>ppt_x</p:attrName>
                                        </p:attrNameLst>
                                      </p:cBhvr>
                                      <p:tavLst>
                                        <p:tav tm="0">
                                          <p:val>
                                            <p:strVal val="#ppt_x-.2"/>
                                          </p:val>
                                        </p:tav>
                                        <p:tav tm="100000">
                                          <p:val>
                                            <p:strVal val="#ppt_x"/>
                                          </p:val>
                                        </p:tav>
                                      </p:tavLst>
                                    </p:anim>
                                    <p:anim calcmode="lin" valueType="num">
                                      <p:cBhvr>
                                        <p:cTn id="13" dur="1000" fill="hold"/>
                                        <p:tgtEl>
                                          <p:spTgt spid="44036"/>
                                        </p:tgtEl>
                                        <p:attrNameLst>
                                          <p:attrName>ppt_y</p:attrName>
                                        </p:attrNameLst>
                                      </p:cBhvr>
                                      <p:tavLst>
                                        <p:tav tm="0">
                                          <p:val>
                                            <p:strVal val="#ppt_y"/>
                                          </p:val>
                                        </p:tav>
                                        <p:tav tm="100000">
                                          <p:val>
                                            <p:strVal val="#ppt_y"/>
                                          </p:val>
                                        </p:tav>
                                      </p:tavLst>
                                    </p:anim>
                                    <p:animEffect transition="in" filter="wipe(right)" prLst="gradientSize: 0.1">
                                      <p:cBhvr>
                                        <p:cTn id="14" dur="1000"/>
                                        <p:tgtEl>
                                          <p:spTgt spid="44036"/>
                                        </p:tgtEl>
                                      </p:cBhvr>
                                    </p:animEffect>
                                  </p:childTnLst>
                                </p:cTn>
                              </p:par>
                              <p:par>
                                <p:cTn id="15" presetID="29" presetClass="entr" presetSubtype="0" fill="hold" nodeType="withEffect">
                                  <p:stCondLst>
                                    <p:cond delay="0"/>
                                  </p:stCondLst>
                                  <p:childTnLst>
                                    <p:set>
                                      <p:cBhvr>
                                        <p:cTn id="16" dur="1" fill="hold">
                                          <p:stCondLst>
                                            <p:cond delay="0"/>
                                          </p:stCondLst>
                                        </p:cTn>
                                        <p:tgtEl>
                                          <p:spTgt spid="44038"/>
                                        </p:tgtEl>
                                        <p:attrNameLst>
                                          <p:attrName>style.visibility</p:attrName>
                                        </p:attrNameLst>
                                      </p:cBhvr>
                                      <p:to>
                                        <p:strVal val="visible"/>
                                      </p:to>
                                    </p:set>
                                    <p:anim calcmode="lin" valueType="num">
                                      <p:cBhvr>
                                        <p:cTn id="17" dur="1000" fill="hold"/>
                                        <p:tgtEl>
                                          <p:spTgt spid="44038"/>
                                        </p:tgtEl>
                                        <p:attrNameLst>
                                          <p:attrName>ppt_x</p:attrName>
                                        </p:attrNameLst>
                                      </p:cBhvr>
                                      <p:tavLst>
                                        <p:tav tm="0">
                                          <p:val>
                                            <p:strVal val="#ppt_x-.2"/>
                                          </p:val>
                                        </p:tav>
                                        <p:tav tm="100000">
                                          <p:val>
                                            <p:strVal val="#ppt_x"/>
                                          </p:val>
                                        </p:tav>
                                      </p:tavLst>
                                    </p:anim>
                                    <p:anim calcmode="lin" valueType="num">
                                      <p:cBhvr>
                                        <p:cTn id="18" dur="1000" fill="hold"/>
                                        <p:tgtEl>
                                          <p:spTgt spid="44038"/>
                                        </p:tgtEl>
                                        <p:attrNameLst>
                                          <p:attrName>ppt_y</p:attrName>
                                        </p:attrNameLst>
                                      </p:cBhvr>
                                      <p:tavLst>
                                        <p:tav tm="0">
                                          <p:val>
                                            <p:strVal val="#ppt_y"/>
                                          </p:val>
                                        </p:tav>
                                        <p:tav tm="100000">
                                          <p:val>
                                            <p:strVal val="#ppt_y"/>
                                          </p:val>
                                        </p:tav>
                                      </p:tavLst>
                                    </p:anim>
                                    <p:animEffect transition="in" filter="wipe(right)" prLst="gradientSize: 0.1">
                                      <p:cBhvr>
                                        <p:cTn id="19" dur="1000"/>
                                        <p:tgtEl>
                                          <p:spTgt spid="44038"/>
                                        </p:tgtEl>
                                      </p:cBhvr>
                                    </p:animEffect>
                                  </p:childTnLst>
                                </p:cTn>
                              </p:par>
                              <p:par>
                                <p:cTn id="20" presetID="29" presetClass="entr" presetSubtype="0" fill="hold" nodeType="withEffect">
                                  <p:stCondLst>
                                    <p:cond delay="0"/>
                                  </p:stCondLst>
                                  <p:childTnLst>
                                    <p:set>
                                      <p:cBhvr>
                                        <p:cTn id="21" dur="1" fill="hold">
                                          <p:stCondLst>
                                            <p:cond delay="0"/>
                                          </p:stCondLst>
                                        </p:cTn>
                                        <p:tgtEl>
                                          <p:spTgt spid="44034"/>
                                        </p:tgtEl>
                                        <p:attrNameLst>
                                          <p:attrName>style.visibility</p:attrName>
                                        </p:attrNameLst>
                                      </p:cBhvr>
                                      <p:to>
                                        <p:strVal val="visible"/>
                                      </p:to>
                                    </p:set>
                                    <p:anim calcmode="lin" valueType="num">
                                      <p:cBhvr>
                                        <p:cTn id="22" dur="1000" fill="hold"/>
                                        <p:tgtEl>
                                          <p:spTgt spid="44034"/>
                                        </p:tgtEl>
                                        <p:attrNameLst>
                                          <p:attrName>ppt_x</p:attrName>
                                        </p:attrNameLst>
                                      </p:cBhvr>
                                      <p:tavLst>
                                        <p:tav tm="0">
                                          <p:val>
                                            <p:strVal val="#ppt_x-.2"/>
                                          </p:val>
                                        </p:tav>
                                        <p:tav tm="100000">
                                          <p:val>
                                            <p:strVal val="#ppt_x"/>
                                          </p:val>
                                        </p:tav>
                                      </p:tavLst>
                                    </p:anim>
                                    <p:anim calcmode="lin" valueType="num">
                                      <p:cBhvr>
                                        <p:cTn id="23" dur="1000" fill="hold"/>
                                        <p:tgtEl>
                                          <p:spTgt spid="44034"/>
                                        </p:tgtEl>
                                        <p:attrNameLst>
                                          <p:attrName>ppt_y</p:attrName>
                                        </p:attrNameLst>
                                      </p:cBhvr>
                                      <p:tavLst>
                                        <p:tav tm="0">
                                          <p:val>
                                            <p:strVal val="#ppt_y"/>
                                          </p:val>
                                        </p:tav>
                                        <p:tav tm="100000">
                                          <p:val>
                                            <p:strVal val="#ppt_y"/>
                                          </p:val>
                                        </p:tav>
                                      </p:tavLst>
                                    </p:anim>
                                    <p:animEffect transition="in" filter="wipe(right)" prLst="gradientSize: 0.1">
                                      <p:cBhvr>
                                        <p:cTn id="24" dur="1000"/>
                                        <p:tgtEl>
                                          <p:spTgt spid="44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3404F4CF-F7DB-42BF-BD89-9C0DD127A287}" type="slidenum">
              <a:rPr lang="pt-BR" sz="1100"/>
              <a:pPr>
                <a:defRPr/>
              </a:pPr>
              <a:t>14</a:t>
            </a:fld>
            <a:endParaRPr lang="pt-BR" sz="1100" dirty="0"/>
          </a:p>
        </p:txBody>
      </p:sp>
      <p:sp>
        <p:nvSpPr>
          <p:cNvPr id="26" name="Subtítulo 12"/>
          <p:cNvSpPr txBox="1">
            <a:spLocks/>
          </p:cNvSpPr>
          <p:nvPr/>
        </p:nvSpPr>
        <p:spPr>
          <a:xfrm>
            <a:off x="285750" y="142875"/>
            <a:ext cx="5929313" cy="571500"/>
          </a:xfrm>
          <a:prstGeom prst="rect">
            <a:avLst/>
          </a:prstGeom>
        </p:spPr>
        <p:txBody>
          <a:bodyPr>
            <a:normAutofit lnSpcReduction="100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REVOLUÇÃO INDUSTRIAL</a:t>
            </a:r>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0" name="Subtítulo 12"/>
          <p:cNvSpPr txBox="1">
            <a:spLocks/>
          </p:cNvSpPr>
          <p:nvPr/>
        </p:nvSpPr>
        <p:spPr>
          <a:xfrm>
            <a:off x="285750" y="1196752"/>
            <a:ext cx="8715375" cy="4000500"/>
          </a:xfrm>
          <a:prstGeom prst="rect">
            <a:avLst/>
          </a:prstGeom>
          <a:noFill/>
        </p:spPr>
        <p:txBody>
          <a:bodyPr>
            <a:spAutoFit/>
          </a:bodyPr>
          <a:lstStyle/>
          <a:p>
            <a:pPr fontAlgn="auto">
              <a:spcBef>
                <a:spcPts val="600"/>
              </a:spcBef>
              <a:spcAft>
                <a:spcPts val="0"/>
              </a:spcAft>
              <a:defRPr/>
            </a:pPr>
            <a:r>
              <a:rPr lang="pt-BR" sz="1900" b="1" dirty="0">
                <a:latin typeface="Arial" pitchFamily="34" charset="0"/>
                <a:cs typeface="Arial" pitchFamily="34" charset="0"/>
              </a:rPr>
              <a:t>De 1780 a 1860 – Revolução Industrial “carvão e ferro” 4 fases:</a:t>
            </a:r>
          </a:p>
          <a:p>
            <a:pPr marL="457200" indent="-457200" fontAlgn="auto">
              <a:spcBef>
                <a:spcPts val="600"/>
              </a:spcBef>
              <a:spcAft>
                <a:spcPts val="0"/>
              </a:spcAft>
              <a:buFont typeface="+mj-lt"/>
              <a:buAutoNum type="arabicPeriod"/>
              <a:defRPr/>
            </a:pPr>
            <a:r>
              <a:rPr lang="pt-BR" sz="1900" b="1" dirty="0">
                <a:latin typeface="Arial" pitchFamily="34" charset="0"/>
                <a:cs typeface="Arial" pitchFamily="34" charset="0"/>
              </a:rPr>
              <a:t>Mecanização da indústria e agricultura</a:t>
            </a:r>
          </a:p>
          <a:p>
            <a:pPr marL="457200" indent="-457200" fontAlgn="auto">
              <a:spcBef>
                <a:spcPts val="600"/>
              </a:spcBef>
              <a:spcAft>
                <a:spcPts val="0"/>
              </a:spcAft>
              <a:buFont typeface="+mj-lt"/>
              <a:buAutoNum type="arabicPeriod"/>
              <a:defRPr/>
            </a:pPr>
            <a:r>
              <a:rPr lang="pt-BR" sz="1900" b="1" dirty="0">
                <a:latin typeface="Arial" pitchFamily="34" charset="0"/>
                <a:cs typeface="Arial" pitchFamily="34" charset="0"/>
              </a:rPr>
              <a:t>Aplicação da força motriz (James Watt e a máquina a vapor (1776).</a:t>
            </a:r>
          </a:p>
          <a:p>
            <a:pPr marL="457200" indent="-457200" fontAlgn="auto">
              <a:spcBef>
                <a:spcPts val="600"/>
              </a:spcBef>
              <a:spcAft>
                <a:spcPts val="0"/>
              </a:spcAft>
              <a:buFont typeface="+mj-lt"/>
              <a:buAutoNum type="arabicPeriod"/>
              <a:defRPr/>
            </a:pPr>
            <a:r>
              <a:rPr lang="pt-BR" sz="1900" b="1" dirty="0">
                <a:latin typeface="Arial" pitchFamily="34" charset="0"/>
                <a:cs typeface="Arial" pitchFamily="34" charset="0"/>
              </a:rPr>
              <a:t>Artesão e sua pequena oficina para operário </a:t>
            </a:r>
            <a:r>
              <a:rPr lang="pt-BR" sz="1900" b="1" dirty="0">
                <a:latin typeface="Arial" pitchFamily="34" charset="0"/>
                <a:cs typeface="Arial" pitchFamily="34" charset="0"/>
                <a:sym typeface="Wingdings" pitchFamily="2" charset="2"/>
              </a:rPr>
              <a:t> fábrica  usinas.</a:t>
            </a:r>
          </a:p>
          <a:p>
            <a:pPr marL="457200" indent="-457200" fontAlgn="auto">
              <a:spcBef>
                <a:spcPts val="600"/>
              </a:spcBef>
              <a:spcAft>
                <a:spcPts val="0"/>
              </a:spcAft>
              <a:buFont typeface="+mj-lt"/>
              <a:buAutoNum type="arabicPeriod"/>
              <a:defRPr/>
            </a:pPr>
            <a:r>
              <a:rPr lang="pt-BR" sz="1900" b="1" dirty="0">
                <a:latin typeface="Arial" pitchFamily="34" charset="0"/>
                <a:cs typeface="Arial" pitchFamily="34" charset="0"/>
              </a:rPr>
              <a:t>Aceleramento transporte e comunicação:</a:t>
            </a:r>
          </a:p>
          <a:p>
            <a:pPr lvl="1" fontAlgn="auto">
              <a:spcBef>
                <a:spcPts val="600"/>
              </a:spcBef>
              <a:spcAft>
                <a:spcPts val="0"/>
              </a:spcAft>
              <a:buFont typeface="Arial" pitchFamily="34" charset="0"/>
              <a:buChar char="☼"/>
              <a:defRPr/>
            </a:pPr>
            <a:r>
              <a:rPr lang="pt-BR" sz="1900" b="1" dirty="0">
                <a:latin typeface="Arial" pitchFamily="34" charset="0"/>
                <a:cs typeface="Arial" pitchFamily="34" charset="0"/>
              </a:rPr>
              <a:t>Navegação a vapor, Robert </a:t>
            </a:r>
            <a:r>
              <a:rPr lang="pt-BR" sz="1900" b="1" dirty="0" err="1">
                <a:latin typeface="Arial" pitchFamily="34" charset="0"/>
                <a:cs typeface="Arial" pitchFamily="34" charset="0"/>
              </a:rPr>
              <a:t>Fulton</a:t>
            </a:r>
            <a:r>
              <a:rPr lang="pt-BR" sz="1900" b="1" dirty="0">
                <a:latin typeface="Arial" pitchFamily="34" charset="0"/>
                <a:cs typeface="Arial" pitchFamily="34" charset="0"/>
              </a:rPr>
              <a:t> (1807);</a:t>
            </a:r>
          </a:p>
          <a:p>
            <a:pPr lvl="1" fontAlgn="auto">
              <a:spcBef>
                <a:spcPts val="600"/>
              </a:spcBef>
              <a:spcAft>
                <a:spcPts val="0"/>
              </a:spcAft>
              <a:buFont typeface="Arial" pitchFamily="34" charset="0"/>
              <a:buChar char="☼"/>
              <a:defRPr/>
            </a:pPr>
            <a:r>
              <a:rPr lang="pt-BR" sz="1900" b="1" dirty="0">
                <a:latin typeface="Arial" pitchFamily="34" charset="0"/>
                <a:cs typeface="Arial" pitchFamily="34" charset="0"/>
              </a:rPr>
              <a:t>Locomotiva vapor e estrada de ferro, </a:t>
            </a:r>
            <a:r>
              <a:rPr lang="pt-BR" sz="1900" b="1" dirty="0" err="1">
                <a:latin typeface="Arial" pitchFamily="34" charset="0"/>
                <a:cs typeface="Arial" pitchFamily="34" charset="0"/>
              </a:rPr>
              <a:t>Stephenson</a:t>
            </a:r>
            <a:r>
              <a:rPr lang="pt-BR" sz="1900" b="1" dirty="0">
                <a:latin typeface="Arial" pitchFamily="34" charset="0"/>
                <a:cs typeface="Arial" pitchFamily="34" charset="0"/>
              </a:rPr>
              <a:t> (1825 – Inglaterra; 1829 - EUA);</a:t>
            </a:r>
          </a:p>
          <a:p>
            <a:pPr lvl="1" fontAlgn="auto">
              <a:spcBef>
                <a:spcPts val="600"/>
              </a:spcBef>
              <a:spcAft>
                <a:spcPts val="0"/>
              </a:spcAft>
              <a:buFont typeface="Arial" pitchFamily="34" charset="0"/>
              <a:buChar char="☼"/>
              <a:defRPr/>
            </a:pPr>
            <a:r>
              <a:rPr lang="pt-BR" sz="1900" b="1" dirty="0">
                <a:latin typeface="Arial" pitchFamily="34" charset="0"/>
                <a:cs typeface="Arial" pitchFamily="34" charset="0"/>
              </a:rPr>
              <a:t>Telégrafo elétrico, Morse (1835);</a:t>
            </a:r>
          </a:p>
          <a:p>
            <a:pPr lvl="1" fontAlgn="auto">
              <a:spcBef>
                <a:spcPts val="600"/>
              </a:spcBef>
              <a:spcAft>
                <a:spcPts val="0"/>
              </a:spcAft>
              <a:buFont typeface="Arial" pitchFamily="34" charset="0"/>
              <a:buChar char="☼"/>
              <a:defRPr/>
            </a:pPr>
            <a:r>
              <a:rPr lang="pt-BR" sz="1900" b="1" dirty="0">
                <a:latin typeface="Arial" pitchFamily="34" charset="0"/>
                <a:cs typeface="Arial" pitchFamily="34" charset="0"/>
              </a:rPr>
              <a:t>Selo postal (1840) Inglaterra;</a:t>
            </a:r>
          </a:p>
          <a:p>
            <a:pPr lvl="1" fontAlgn="auto">
              <a:spcBef>
                <a:spcPts val="600"/>
              </a:spcBef>
              <a:spcAft>
                <a:spcPts val="0"/>
              </a:spcAft>
              <a:buFont typeface="Arial" pitchFamily="34" charset="0"/>
              <a:buChar char="☼"/>
              <a:defRPr/>
            </a:pPr>
            <a:r>
              <a:rPr lang="pt-BR" sz="1900" b="1" dirty="0">
                <a:latin typeface="Arial" pitchFamily="34" charset="0"/>
                <a:cs typeface="Arial" pitchFamily="34" charset="0"/>
              </a:rPr>
              <a:t>Telefone Graham Bell (1876).</a:t>
            </a:r>
          </a:p>
        </p:txBody>
      </p:sp>
      <p:pic>
        <p:nvPicPr>
          <p:cNvPr id="9" name="Picture 4" descr="http://static.hsw.com.br/gif/motor-a-vapor-1.jpg"/>
          <p:cNvPicPr>
            <a:picLocks noChangeAspect="1" noChangeArrowheads="1"/>
          </p:cNvPicPr>
          <p:nvPr/>
        </p:nvPicPr>
        <p:blipFill>
          <a:blip r:embed="rId2" cstate="print"/>
          <a:srcRect/>
          <a:stretch>
            <a:fillRect/>
          </a:stretch>
        </p:blipFill>
        <p:spPr bwMode="auto">
          <a:xfrm>
            <a:off x="5508105" y="4075610"/>
            <a:ext cx="3600400" cy="2407423"/>
          </a:xfrm>
          <a:prstGeom prst="rect">
            <a:avLst/>
          </a:prstGeom>
          <a:noFill/>
        </p:spPr>
      </p:pic>
      <p:pic>
        <p:nvPicPr>
          <p:cNvPr id="11266" name="Picture 2" descr="http://bimg2.mlstatic.com/telefone-antigo-nelphone-lord-plus_MLB-F-3279186436_102012.jpg"/>
          <p:cNvPicPr>
            <a:picLocks noChangeAspect="1" noChangeArrowheads="1"/>
          </p:cNvPicPr>
          <p:nvPr/>
        </p:nvPicPr>
        <p:blipFill>
          <a:blip r:embed="rId3" cstate="print"/>
          <a:srcRect/>
          <a:stretch>
            <a:fillRect/>
          </a:stretch>
        </p:blipFill>
        <p:spPr bwMode="auto">
          <a:xfrm>
            <a:off x="4283968" y="5360735"/>
            <a:ext cx="1152128" cy="1020593"/>
          </a:xfrm>
          <a:prstGeom prst="rect">
            <a:avLst/>
          </a:prstGeom>
          <a:noFill/>
        </p:spPr>
      </p:pic>
      <p:pic>
        <p:nvPicPr>
          <p:cNvPr id="11268" name="Picture 4" descr="http://upload.wikimedia.org/wikipedia/commons/thumb/3/36/Penny_black.jpg/175px-Penny_black.jpg"/>
          <p:cNvPicPr>
            <a:picLocks noChangeAspect="1" noChangeArrowheads="1"/>
          </p:cNvPicPr>
          <p:nvPr/>
        </p:nvPicPr>
        <p:blipFill>
          <a:blip r:embed="rId4" cstate="print"/>
          <a:srcRect/>
          <a:stretch>
            <a:fillRect/>
          </a:stretch>
        </p:blipFill>
        <p:spPr bwMode="auto">
          <a:xfrm>
            <a:off x="3059832" y="5157192"/>
            <a:ext cx="1080120" cy="1252940"/>
          </a:xfrm>
          <a:prstGeom prst="rect">
            <a:avLst/>
          </a:prstGeom>
          <a:noFill/>
        </p:spPr>
      </p:pic>
      <p:pic>
        <p:nvPicPr>
          <p:cNvPr id="11270" name="Picture 6" descr="http://www.girafamania.com.br/primitiva/telegrafo-morse.jpg"/>
          <p:cNvPicPr>
            <a:picLocks noChangeAspect="1" noChangeArrowheads="1"/>
          </p:cNvPicPr>
          <p:nvPr/>
        </p:nvPicPr>
        <p:blipFill>
          <a:blip r:embed="rId5" cstate="print"/>
          <a:srcRect/>
          <a:stretch>
            <a:fillRect/>
          </a:stretch>
        </p:blipFill>
        <p:spPr bwMode="auto">
          <a:xfrm>
            <a:off x="755576" y="5157192"/>
            <a:ext cx="1976252" cy="1270819"/>
          </a:xfrm>
          <a:prstGeom prst="rect">
            <a:avLst/>
          </a:prstGeom>
          <a:noFill/>
        </p:spPr>
      </p:pic>
      <p:pic>
        <p:nvPicPr>
          <p:cNvPr id="12" name="Picture 2" descr="C:\Meus Documentos Rodrigo\Avantis\TGA 2013-I\log avantis 10 anos.jpg"/>
          <p:cNvPicPr>
            <a:picLocks noChangeAspect="1" noChangeArrowheads="1"/>
          </p:cNvPicPr>
          <p:nvPr/>
        </p:nvPicPr>
        <p:blipFill>
          <a:blip r:embed="rId6"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9B5D1D53-89EA-4392-BEBB-DC22C27A8FEC}" type="slidenum">
              <a:rPr lang="pt-BR" sz="1100"/>
              <a:pPr>
                <a:defRPr/>
              </a:pPr>
              <a:t>15</a:t>
            </a:fld>
            <a:endParaRPr lang="pt-BR" sz="1100" dirty="0"/>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0" name="Subtítulo 12"/>
          <p:cNvSpPr txBox="1">
            <a:spLocks/>
          </p:cNvSpPr>
          <p:nvPr/>
        </p:nvSpPr>
        <p:spPr>
          <a:xfrm>
            <a:off x="107505" y="1124744"/>
            <a:ext cx="7848872" cy="5332229"/>
          </a:xfrm>
          <a:prstGeom prst="rect">
            <a:avLst/>
          </a:prstGeom>
          <a:noFill/>
        </p:spPr>
        <p:txBody>
          <a:bodyPr wrap="square">
            <a:spAutoFit/>
          </a:bodyPr>
          <a:lstStyle/>
          <a:p>
            <a:pPr fontAlgn="auto">
              <a:spcBef>
                <a:spcPts val="600"/>
              </a:spcBef>
              <a:spcAft>
                <a:spcPts val="0"/>
              </a:spcAft>
              <a:defRPr/>
            </a:pPr>
            <a:r>
              <a:rPr lang="pt-BR" sz="1900" b="1" dirty="0">
                <a:latin typeface="Arial" pitchFamily="34" charset="0"/>
                <a:cs typeface="Arial" pitchFamily="34" charset="0"/>
              </a:rPr>
              <a:t>De 1860 a 1914 – Revolução Industrial “aço a eletricidade”</a:t>
            </a:r>
          </a:p>
          <a:p>
            <a:pPr fontAlgn="auto">
              <a:spcBef>
                <a:spcPts val="600"/>
              </a:spcBef>
              <a:spcAft>
                <a:spcPts val="0"/>
              </a:spcAft>
              <a:defRPr/>
            </a:pPr>
            <a:r>
              <a:rPr lang="pt-BR" sz="1900" b="1" dirty="0">
                <a:latin typeface="Arial" pitchFamily="34" charset="0"/>
                <a:cs typeface="Arial" pitchFamily="34" charset="0"/>
              </a:rPr>
              <a:t>Características da segunda fase</a:t>
            </a:r>
            <a:r>
              <a:rPr lang="pt-BR" sz="1900" b="1" dirty="0" smtClean="0">
                <a:latin typeface="Arial" pitchFamily="34" charset="0"/>
                <a:cs typeface="Arial" pitchFamily="34" charset="0"/>
              </a:rPr>
              <a:t>:</a:t>
            </a:r>
            <a:endParaRPr lang="pt-BR" sz="1900" b="1" dirty="0">
              <a:latin typeface="Arial" pitchFamily="34" charset="0"/>
              <a:cs typeface="Arial" pitchFamily="34" charset="0"/>
            </a:endParaRPr>
          </a:p>
          <a:p>
            <a:pPr marL="457200" indent="-457200" fontAlgn="auto">
              <a:spcBef>
                <a:spcPts val="600"/>
              </a:spcBef>
              <a:spcAft>
                <a:spcPts val="0"/>
              </a:spcAft>
              <a:buFont typeface="+mj-lt"/>
              <a:buAutoNum type="arabicPeriod"/>
              <a:defRPr/>
            </a:pPr>
            <a:r>
              <a:rPr lang="pt-BR" sz="1900" b="1" dirty="0">
                <a:latin typeface="Arial" pitchFamily="34" charset="0"/>
                <a:cs typeface="Arial" pitchFamily="34" charset="0"/>
              </a:rPr>
              <a:t>Substituição do ferro pelo aço;</a:t>
            </a:r>
          </a:p>
          <a:p>
            <a:pPr marL="457200" indent="-457200" fontAlgn="auto">
              <a:spcBef>
                <a:spcPts val="600"/>
              </a:spcBef>
              <a:spcAft>
                <a:spcPts val="0"/>
              </a:spcAft>
              <a:buFont typeface="+mj-lt"/>
              <a:buAutoNum type="arabicPeriod"/>
              <a:defRPr/>
            </a:pPr>
            <a:r>
              <a:rPr lang="pt-BR" sz="1900" b="1" dirty="0">
                <a:latin typeface="Arial" pitchFamily="34" charset="0"/>
                <a:cs typeface="Arial" pitchFamily="34" charset="0"/>
              </a:rPr>
              <a:t>Substituição do vapor pela eletricidade e derivados de petróleo;</a:t>
            </a:r>
          </a:p>
          <a:p>
            <a:pPr marL="457200" indent="-457200" fontAlgn="auto">
              <a:spcBef>
                <a:spcPts val="600"/>
              </a:spcBef>
              <a:spcAft>
                <a:spcPts val="0"/>
              </a:spcAft>
              <a:buFont typeface="+mj-lt"/>
              <a:buAutoNum type="arabicPeriod"/>
              <a:defRPr/>
            </a:pPr>
            <a:r>
              <a:rPr lang="pt-BR" sz="1900" b="1" dirty="0">
                <a:latin typeface="Arial" pitchFamily="34" charset="0"/>
                <a:cs typeface="Arial" pitchFamily="34" charset="0"/>
              </a:rPr>
              <a:t>Desenvolvimento da maquinaria automática e alta especialização;</a:t>
            </a:r>
          </a:p>
          <a:p>
            <a:pPr marL="457200" indent="-457200" fontAlgn="auto">
              <a:spcBef>
                <a:spcPts val="600"/>
              </a:spcBef>
              <a:spcAft>
                <a:spcPts val="0"/>
              </a:spcAft>
              <a:buFont typeface="+mj-lt"/>
              <a:buAutoNum type="arabicPeriod"/>
              <a:defRPr/>
            </a:pPr>
            <a:r>
              <a:rPr lang="pt-BR" sz="1900" b="1" dirty="0">
                <a:latin typeface="Arial" pitchFamily="34" charset="0"/>
                <a:cs typeface="Arial" pitchFamily="34" charset="0"/>
              </a:rPr>
              <a:t>Crescente domínio da indústria pela ciência;</a:t>
            </a:r>
          </a:p>
          <a:p>
            <a:pPr marL="457200" indent="-457200" fontAlgn="auto">
              <a:spcBef>
                <a:spcPts val="600"/>
              </a:spcBef>
              <a:spcAft>
                <a:spcPts val="0"/>
              </a:spcAft>
              <a:buFont typeface="+mj-lt"/>
              <a:buAutoNum type="arabicPeriod"/>
              <a:defRPr/>
            </a:pPr>
            <a:r>
              <a:rPr lang="pt-BR" sz="1900" b="1" dirty="0">
                <a:latin typeface="Arial" pitchFamily="34" charset="0"/>
                <a:cs typeface="Arial" pitchFamily="34" charset="0"/>
              </a:rPr>
              <a:t>Transformações dos transportes e comunicação;</a:t>
            </a:r>
          </a:p>
          <a:p>
            <a:pPr marL="457200" indent="-457200" fontAlgn="auto">
              <a:spcBef>
                <a:spcPts val="600"/>
              </a:spcBef>
              <a:spcAft>
                <a:spcPts val="0"/>
              </a:spcAft>
              <a:buFont typeface="+mj-lt"/>
              <a:buAutoNum type="arabicPeriod"/>
              <a:defRPr/>
            </a:pPr>
            <a:r>
              <a:rPr lang="pt-BR" sz="1900" b="1" dirty="0">
                <a:latin typeface="Arial" pitchFamily="34" charset="0"/>
                <a:cs typeface="Arial" pitchFamily="34" charset="0"/>
              </a:rPr>
              <a:t>Organização capitalista chamado de capitalismo financeiro.</a:t>
            </a:r>
          </a:p>
          <a:p>
            <a:pPr fontAlgn="auto">
              <a:spcBef>
                <a:spcPts val="600"/>
              </a:spcBef>
              <a:spcAft>
                <a:spcPts val="0"/>
              </a:spcAft>
              <a:buFontTx/>
              <a:buChar char="-"/>
              <a:defRPr/>
            </a:pPr>
            <a:endParaRPr lang="pt-BR" sz="1050" b="1" dirty="0">
              <a:latin typeface="Arial" pitchFamily="34" charset="0"/>
              <a:cs typeface="Arial" pitchFamily="34" charset="0"/>
            </a:endParaRPr>
          </a:p>
          <a:p>
            <a:pPr fontAlgn="auto">
              <a:spcBef>
                <a:spcPts val="600"/>
              </a:spcBef>
              <a:spcAft>
                <a:spcPts val="0"/>
              </a:spcAft>
              <a:defRPr/>
            </a:pPr>
            <a:r>
              <a:rPr lang="pt-BR" sz="1900" b="1" dirty="0">
                <a:solidFill>
                  <a:srgbClr val="FF0000"/>
                </a:solidFill>
                <a:latin typeface="Arial" pitchFamily="34" charset="0"/>
                <a:cs typeface="Arial" pitchFamily="34" charset="0"/>
              </a:rPr>
              <a:t>“Com a nova tecnologia dos processos de produção, construção e funcionamento das máquinas, a crescente legislação de proteger a saúde e integridade física e coletividade, a administração e a gerência passam a ser a preocupação permanente dos seus proprietários.” </a:t>
            </a:r>
            <a:r>
              <a:rPr lang="pt-BR" sz="1400" b="1" dirty="0">
                <a:solidFill>
                  <a:srgbClr val="FF0000"/>
                </a:solidFill>
                <a:latin typeface="Arial" pitchFamily="34" charset="0"/>
                <a:cs typeface="Arial" pitchFamily="34" charset="0"/>
              </a:rPr>
              <a:t>(MONEY, 1947, p.102)</a:t>
            </a:r>
            <a:endParaRPr lang="pt-BR" sz="1900" b="1" dirty="0">
              <a:solidFill>
                <a:srgbClr val="FF0000"/>
              </a:solidFill>
              <a:latin typeface="Arial" pitchFamily="34" charset="0"/>
              <a:cs typeface="Arial" pitchFamily="34" charset="0"/>
            </a:endParaRPr>
          </a:p>
        </p:txBody>
      </p:sp>
      <p:sp>
        <p:nvSpPr>
          <p:cNvPr id="10" name="Subtítulo 12"/>
          <p:cNvSpPr txBox="1">
            <a:spLocks/>
          </p:cNvSpPr>
          <p:nvPr/>
        </p:nvSpPr>
        <p:spPr>
          <a:xfrm>
            <a:off x="285750" y="142875"/>
            <a:ext cx="5929313" cy="571500"/>
          </a:xfrm>
          <a:prstGeom prst="rect">
            <a:avLst/>
          </a:prstGeom>
        </p:spPr>
        <p:txBody>
          <a:bodyPr>
            <a:normAutofit lnSpcReduction="100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REVOLUÇÃO INDUSTRIAL</a:t>
            </a:r>
          </a:p>
        </p:txBody>
      </p:sp>
      <p:pic>
        <p:nvPicPr>
          <p:cNvPr id="10242" name="Picture 2" descr="https://encrypted-tbn0.gstatic.com/images?q=tbn:ANd9GcTIRbR2dOhqJNhMfabiFpDQjhaUnq3dIZwA9ocCDrrsg2w2Bq1FzQ"/>
          <p:cNvPicPr>
            <a:picLocks noChangeAspect="1" noChangeArrowheads="1"/>
          </p:cNvPicPr>
          <p:nvPr/>
        </p:nvPicPr>
        <p:blipFill>
          <a:blip r:embed="rId2" cstate="print"/>
          <a:srcRect/>
          <a:stretch>
            <a:fillRect/>
          </a:stretch>
        </p:blipFill>
        <p:spPr bwMode="auto">
          <a:xfrm>
            <a:off x="7000875" y="2060848"/>
            <a:ext cx="2143125" cy="2143125"/>
          </a:xfrm>
          <a:prstGeom prst="rect">
            <a:avLst/>
          </a:prstGeom>
          <a:noFill/>
        </p:spPr>
      </p:pic>
      <p:pic>
        <p:nvPicPr>
          <p:cNvPr id="9" name="Picture 2" descr="C:\Meus Documentos Rodrigo\Avantis\TGA 2013-I\log avantis 10 anos.jpg"/>
          <p:cNvPicPr>
            <a:picLocks noChangeAspect="1" noChangeArrowheads="1"/>
          </p:cNvPicPr>
          <p:nvPr/>
        </p:nvPicPr>
        <p:blipFill>
          <a:blip r:embed="rId3"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to="" calcmode="lin" valueType="num">
                                      <p:cBhvr>
                                        <p:cTn id="7" dur="1" fill="hold"/>
                                        <p:tgtEl>
                                          <p:spTgt spid="2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1.bp.blogspot.com/-bAJjpYexS9U/TtZiaIyweHI/AAAAAAAAIeg/AlK0wjSjtz8/s1600/crise.jpg"/>
          <p:cNvPicPr>
            <a:picLocks noChangeAspect="1" noChangeArrowheads="1"/>
          </p:cNvPicPr>
          <p:nvPr/>
        </p:nvPicPr>
        <p:blipFill>
          <a:blip r:embed="rId2" cstate="print"/>
          <a:srcRect/>
          <a:stretch>
            <a:fillRect/>
          </a:stretch>
        </p:blipFill>
        <p:spPr bwMode="auto">
          <a:xfrm>
            <a:off x="5982206" y="2780928"/>
            <a:ext cx="3161794" cy="3240360"/>
          </a:xfrm>
          <a:prstGeom prst="rect">
            <a:avLst/>
          </a:prstGeom>
          <a:noFill/>
        </p:spPr>
      </p:pic>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ECBC8461-8239-4D58-AC70-CF8D6271E1A4}" type="slidenum">
              <a:rPr lang="pt-BR" sz="1100"/>
              <a:pPr>
                <a:defRPr/>
              </a:pPr>
              <a:t>16</a:t>
            </a:fld>
            <a:endParaRPr lang="pt-BR" sz="1100" dirty="0"/>
          </a:p>
        </p:txBody>
      </p:sp>
      <p:sp>
        <p:nvSpPr>
          <p:cNvPr id="26" name="Subtítulo 12"/>
          <p:cNvSpPr txBox="1">
            <a:spLocks/>
          </p:cNvSpPr>
          <p:nvPr/>
        </p:nvSpPr>
        <p:spPr>
          <a:xfrm>
            <a:off x="285750" y="142875"/>
            <a:ext cx="5929313" cy="571500"/>
          </a:xfrm>
          <a:prstGeom prst="rect">
            <a:avLst/>
          </a:prstGeom>
        </p:spPr>
        <p:txBody>
          <a:bodyPr>
            <a:normAutofit lnSpcReduction="100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INFLUÊNCIA DOS ECONOMISTAS</a:t>
            </a:r>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0" name="Subtítulo 12"/>
          <p:cNvSpPr txBox="1">
            <a:spLocks/>
          </p:cNvSpPr>
          <p:nvPr/>
        </p:nvSpPr>
        <p:spPr bwMode="auto">
          <a:xfrm>
            <a:off x="35496" y="1298664"/>
            <a:ext cx="8928991" cy="1554272"/>
          </a:xfrm>
          <a:prstGeom prst="rect">
            <a:avLst/>
          </a:prstGeom>
          <a:noFill/>
          <a:ln w="9525">
            <a:noFill/>
            <a:miter lim="800000"/>
            <a:headEnd/>
            <a:tailEnd/>
          </a:ln>
        </p:spPr>
        <p:txBody>
          <a:bodyPr wrap="square">
            <a:spAutoFit/>
          </a:bodyPr>
          <a:lstStyle/>
          <a:p>
            <a:pPr indent="442913">
              <a:spcBef>
                <a:spcPts val="1200"/>
              </a:spcBef>
            </a:pPr>
            <a:r>
              <a:rPr lang="pt-BR" sz="1900" b="1" dirty="0">
                <a:cs typeface="Arial" charset="0"/>
              </a:rPr>
              <a:t>No liberalismo do século XVIII, “A vida econômica deve afastar-se da influência estatal, uma vez que o trabalho segue os princípios econômicos e a </a:t>
            </a:r>
            <a:r>
              <a:rPr lang="pt-BR" sz="1900" b="1" dirty="0" err="1">
                <a:cs typeface="Arial" charset="0"/>
              </a:rPr>
              <a:t>mão-de-obra</a:t>
            </a:r>
            <a:r>
              <a:rPr lang="pt-BR" sz="1900" b="1" dirty="0">
                <a:cs typeface="Arial" charset="0"/>
              </a:rPr>
              <a:t> está sujeita as mesmas leis da economia.” Os operários ficam a mercê dos patrões, porque estes são os donos dos meios de produção. </a:t>
            </a:r>
          </a:p>
        </p:txBody>
      </p:sp>
      <p:sp>
        <p:nvSpPr>
          <p:cNvPr id="10" name="Retângulo 9"/>
          <p:cNvSpPr/>
          <p:nvPr/>
        </p:nvSpPr>
        <p:spPr>
          <a:xfrm>
            <a:off x="179512" y="2924944"/>
            <a:ext cx="5670376" cy="3016210"/>
          </a:xfrm>
          <a:prstGeom prst="rect">
            <a:avLst/>
          </a:prstGeom>
        </p:spPr>
        <p:txBody>
          <a:bodyPr wrap="square">
            <a:spAutoFit/>
          </a:bodyPr>
          <a:lstStyle/>
          <a:p>
            <a:pPr indent="442913">
              <a:spcBef>
                <a:spcPts val="1200"/>
              </a:spcBef>
            </a:pPr>
            <a:r>
              <a:rPr lang="pt-BR" b="1" dirty="0" smtClean="0">
                <a:solidFill>
                  <a:srgbClr val="00B050"/>
                </a:solidFill>
                <a:cs typeface="Arial" charset="0"/>
              </a:rPr>
              <a:t>O princípio de divisão do trabalho e especialização das tarefas, aparecem no livro A Riqueza Das Nações, de Adam Smith 1776. Segundo o autor, o bom administrador deve preservar a ordem, a economia e a atenção, não devendo se descuidar dos aspectos do controle e da remuneração dos trabalhadores</a:t>
            </a:r>
            <a:r>
              <a:rPr lang="pt-BR" b="1" dirty="0" smtClean="0">
                <a:cs typeface="Arial" charset="0"/>
              </a:rPr>
              <a:t>.</a:t>
            </a:r>
          </a:p>
          <a:p>
            <a:pPr indent="442913">
              <a:spcBef>
                <a:spcPts val="1200"/>
              </a:spcBef>
            </a:pPr>
            <a:r>
              <a:rPr lang="pt-BR" b="1" dirty="0" smtClean="0">
                <a:cs typeface="Arial" charset="0"/>
              </a:rPr>
              <a:t>James Mill (1826) e David Ricardo (1823) falam sobre tempos e movimentos, capital, salário, renda, produção, preços e mercados.</a:t>
            </a:r>
            <a:endParaRPr lang="pt-BR" b="1" dirty="0">
              <a:cs typeface="Arial" charset="0"/>
            </a:endParaRPr>
          </a:p>
        </p:txBody>
      </p:sp>
      <p:pic>
        <p:nvPicPr>
          <p:cNvPr id="11" name="Picture 2" descr="C:\Meus Documentos Rodrigo\Avantis\TGA 2013-I\log avantis 10 anos.jpg"/>
          <p:cNvPicPr>
            <a:picLocks noChangeAspect="1" noChangeArrowheads="1"/>
          </p:cNvPicPr>
          <p:nvPr/>
        </p:nvPicPr>
        <p:blipFill>
          <a:blip r:embed="rId3"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ppt_x</p:attrName>
                                        </p:attrNameLst>
                                      </p:cBhvr>
                                      <p:tavLst>
                                        <p:tav tm="0">
                                          <p:val>
                                            <p:strVal val="#ppt_x-.2"/>
                                          </p:val>
                                        </p:tav>
                                        <p:tav tm="100000">
                                          <p:val>
                                            <p:strVal val="#ppt_x"/>
                                          </p:val>
                                        </p:tav>
                                      </p:tavLst>
                                    </p:anim>
                                    <p:anim calcmode="lin" valueType="num">
                                      <p:cBhvr>
                                        <p:cTn id="8"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30B3979F-9C54-4E67-A82A-BB9B8E542F00}" type="slidenum">
              <a:rPr lang="pt-BR" sz="1100"/>
              <a:pPr>
                <a:defRPr/>
              </a:pPr>
              <a:t>17</a:t>
            </a:fld>
            <a:endParaRPr lang="pt-BR" sz="1100" dirty="0"/>
          </a:p>
        </p:txBody>
      </p:sp>
      <p:sp>
        <p:nvSpPr>
          <p:cNvPr id="26" name="Subtítulo 12"/>
          <p:cNvSpPr txBox="1">
            <a:spLocks/>
          </p:cNvSpPr>
          <p:nvPr/>
        </p:nvSpPr>
        <p:spPr>
          <a:xfrm>
            <a:off x="285750" y="142875"/>
            <a:ext cx="6215063" cy="571500"/>
          </a:xfrm>
          <a:prstGeom prst="rect">
            <a:avLst/>
          </a:prstGeom>
        </p:spPr>
        <p:txBody>
          <a:bodyPr>
            <a:normAutofit lnSpcReduction="100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ABORDAGENS da Administração</a:t>
            </a:r>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Subtítulo 12"/>
          <p:cNvSpPr txBox="1">
            <a:spLocks/>
          </p:cNvSpPr>
          <p:nvPr/>
        </p:nvSpPr>
        <p:spPr>
          <a:xfrm>
            <a:off x="285750" y="1143000"/>
            <a:ext cx="8429625" cy="676275"/>
          </a:xfrm>
          <a:prstGeom prst="rect">
            <a:avLst/>
          </a:prstGeom>
          <a:noFill/>
        </p:spPr>
        <p:txBody>
          <a:bodyPr>
            <a:spAutoFit/>
          </a:bodyPr>
          <a:lstStyle/>
          <a:p>
            <a:pPr fontAlgn="auto">
              <a:spcBef>
                <a:spcPts val="600"/>
              </a:spcBef>
              <a:spcAft>
                <a:spcPts val="0"/>
              </a:spcAft>
              <a:defRPr/>
            </a:pPr>
            <a:r>
              <a:rPr lang="pt-BR" sz="1900" b="1" dirty="0">
                <a:solidFill>
                  <a:schemeClr val="tx1">
                    <a:lumMod val="95000"/>
                    <a:lumOff val="5000"/>
                  </a:schemeClr>
                </a:solidFill>
                <a:latin typeface="Arial" pitchFamily="34" charset="0"/>
                <a:cs typeface="Arial" pitchFamily="34" charset="0"/>
              </a:rPr>
              <a:t>Dois engenheiros desenvolveram os trabalhos pioneiros a respeito da administração:</a:t>
            </a:r>
          </a:p>
        </p:txBody>
      </p:sp>
      <p:sp>
        <p:nvSpPr>
          <p:cNvPr id="11" name="Subtítulo 12"/>
          <p:cNvSpPr txBox="1">
            <a:spLocks/>
          </p:cNvSpPr>
          <p:nvPr/>
        </p:nvSpPr>
        <p:spPr>
          <a:xfrm>
            <a:off x="285750" y="1844824"/>
            <a:ext cx="3857625" cy="2738438"/>
          </a:xfrm>
          <a:prstGeom prst="rect">
            <a:avLst/>
          </a:prstGeom>
          <a:solidFill>
            <a:srgbClr val="FF0000"/>
          </a:solidFill>
          <a:ln w="19050">
            <a:solidFill>
              <a:srgbClr val="FF0000"/>
            </a:solidFill>
          </a:ln>
          <a:effectLst>
            <a:outerShdw blurRad="50800" dist="38100" dir="2700000" algn="tl" rotWithShape="0">
              <a:prstClr val="black">
                <a:alpha val="40000"/>
              </a:prstClr>
            </a:outerShdw>
          </a:effectLst>
        </p:spPr>
        <p:txBody>
          <a:bodyPr>
            <a:spAutoFit/>
          </a:bodyPr>
          <a:lstStyle/>
          <a:p>
            <a:pPr fontAlgn="auto">
              <a:spcBef>
                <a:spcPts val="600"/>
              </a:spcBef>
              <a:spcAft>
                <a:spcPts val="0"/>
              </a:spcAft>
              <a:defRPr/>
            </a:pPr>
            <a:r>
              <a:rPr lang="pt-BR" sz="1900" dirty="0">
                <a:solidFill>
                  <a:schemeClr val="tx1">
                    <a:lumMod val="95000"/>
                    <a:lumOff val="5000"/>
                  </a:schemeClr>
                </a:solidFill>
                <a:effectLst>
                  <a:outerShdw blurRad="38100" dist="38100" dir="2700000" algn="tl">
                    <a:srgbClr val="000000">
                      <a:alpha val="43137"/>
                    </a:srgbClr>
                  </a:outerShdw>
                </a:effectLst>
                <a:latin typeface="Arial" pitchFamily="34" charset="0"/>
                <a:cs typeface="Arial" pitchFamily="34" charset="0"/>
              </a:rPr>
              <a:t>Frederick W. </a:t>
            </a:r>
            <a:r>
              <a:rPr lang="pt-BR" sz="1900" b="1" dirty="0">
                <a:solidFill>
                  <a:schemeClr val="tx1">
                    <a:lumMod val="95000"/>
                    <a:lumOff val="5000"/>
                  </a:schemeClr>
                </a:solidFill>
                <a:effectLst>
                  <a:outerShdw blurRad="38100" dist="38100" dir="2700000" algn="tl">
                    <a:srgbClr val="000000">
                      <a:alpha val="43137"/>
                    </a:srgbClr>
                  </a:outerShdw>
                </a:effectLst>
                <a:latin typeface="Arial" pitchFamily="34" charset="0"/>
                <a:cs typeface="Arial" pitchFamily="34" charset="0"/>
              </a:rPr>
              <a:t>TAYLOR</a:t>
            </a:r>
          </a:p>
          <a:p>
            <a:pPr fontAlgn="auto">
              <a:spcBef>
                <a:spcPts val="600"/>
              </a:spcBef>
              <a:spcAft>
                <a:spcPts val="0"/>
              </a:spcAft>
              <a:defRPr/>
            </a:pPr>
            <a:r>
              <a:rPr lang="pt-BR" sz="1900" dirty="0">
                <a:solidFill>
                  <a:schemeClr val="tx1">
                    <a:lumMod val="95000"/>
                    <a:lumOff val="5000"/>
                  </a:schemeClr>
                </a:solidFill>
                <a:effectLst>
                  <a:outerShdw blurRad="38100" dist="38100" dir="2700000" algn="tl">
                    <a:srgbClr val="000000">
                      <a:alpha val="43137"/>
                    </a:srgbClr>
                  </a:outerShdw>
                </a:effectLst>
                <a:latin typeface="Arial" pitchFamily="34" charset="0"/>
                <a:cs typeface="Arial" pitchFamily="34" charset="0"/>
              </a:rPr>
              <a:t>Americano (1856 – 1915) </a:t>
            </a:r>
          </a:p>
          <a:p>
            <a:pPr fontAlgn="auto">
              <a:spcBef>
                <a:spcPts val="600"/>
              </a:spcBef>
              <a:spcAft>
                <a:spcPts val="0"/>
              </a:spcAft>
              <a:defRPr/>
            </a:pPr>
            <a:r>
              <a:rPr lang="pt-BR" sz="1900" u="sng" dirty="0">
                <a:solidFill>
                  <a:schemeClr val="tx1">
                    <a:lumMod val="95000"/>
                    <a:lumOff val="5000"/>
                  </a:schemeClr>
                </a:solidFill>
                <a:effectLst>
                  <a:outerShdw blurRad="38100" dist="38100" dir="2700000" algn="tl">
                    <a:srgbClr val="000000">
                      <a:alpha val="43137"/>
                    </a:srgbClr>
                  </a:outerShdw>
                </a:effectLst>
                <a:latin typeface="Arial" pitchFamily="34" charset="0"/>
                <a:cs typeface="Arial" pitchFamily="34" charset="0"/>
              </a:rPr>
              <a:t>Escola Administração </a:t>
            </a:r>
            <a:r>
              <a:rPr lang="pt-BR" sz="1900" b="1" u="sng" dirty="0">
                <a:solidFill>
                  <a:schemeClr val="tx1">
                    <a:lumMod val="95000"/>
                    <a:lumOff val="5000"/>
                  </a:schemeClr>
                </a:solidFill>
                <a:effectLst>
                  <a:outerShdw blurRad="38100" dist="38100" dir="2700000" algn="tl">
                    <a:srgbClr val="000000">
                      <a:alpha val="43137"/>
                    </a:srgbClr>
                  </a:outerShdw>
                </a:effectLst>
                <a:latin typeface="Arial" pitchFamily="34" charset="0"/>
                <a:cs typeface="Arial" pitchFamily="34" charset="0"/>
              </a:rPr>
              <a:t>Científica</a:t>
            </a:r>
          </a:p>
          <a:p>
            <a:pPr fontAlgn="auto">
              <a:spcBef>
                <a:spcPts val="600"/>
              </a:spcBef>
              <a:spcAft>
                <a:spcPts val="0"/>
              </a:spcAft>
              <a:defRPr/>
            </a:pPr>
            <a:r>
              <a:rPr lang="pt-BR" sz="1900" dirty="0">
                <a:solidFill>
                  <a:schemeClr val="tx1">
                    <a:lumMod val="95000"/>
                    <a:lumOff val="5000"/>
                  </a:schemeClr>
                </a:solidFill>
                <a:effectLst>
                  <a:outerShdw blurRad="38100" dist="38100" dir="2700000" algn="tl">
                    <a:srgbClr val="000000">
                      <a:alpha val="43137"/>
                    </a:srgbClr>
                  </a:outerShdw>
                </a:effectLst>
                <a:latin typeface="Arial" pitchFamily="34" charset="0"/>
                <a:cs typeface="Arial" pitchFamily="34" charset="0"/>
              </a:rPr>
              <a:t>Aumentar a eficiência da organização por meio do aumento de eficiência ao nível operacional.</a:t>
            </a:r>
          </a:p>
          <a:p>
            <a:pPr fontAlgn="auto">
              <a:spcBef>
                <a:spcPts val="600"/>
              </a:spcBef>
              <a:spcAft>
                <a:spcPts val="0"/>
              </a:spcAft>
              <a:defRPr/>
            </a:pPr>
            <a:r>
              <a:rPr lang="pt-BR" sz="1900" dirty="0">
                <a:solidFill>
                  <a:schemeClr val="tx1">
                    <a:lumMod val="95000"/>
                    <a:lumOff val="5000"/>
                  </a:schemeClr>
                </a:solidFill>
                <a:effectLst>
                  <a:outerShdw blurRad="38100" dist="38100" dir="2700000" algn="tl">
                    <a:srgbClr val="000000">
                      <a:alpha val="43137"/>
                    </a:srgbClr>
                  </a:outerShdw>
                </a:effectLst>
                <a:latin typeface="Arial" pitchFamily="34" charset="0"/>
                <a:cs typeface="Arial" pitchFamily="34" charset="0"/>
              </a:rPr>
              <a:t>Ênfase nas tarefas.</a:t>
            </a:r>
          </a:p>
        </p:txBody>
      </p:sp>
      <p:sp>
        <p:nvSpPr>
          <p:cNvPr id="12" name="Subtítulo 12"/>
          <p:cNvSpPr txBox="1">
            <a:spLocks/>
          </p:cNvSpPr>
          <p:nvPr/>
        </p:nvSpPr>
        <p:spPr>
          <a:xfrm>
            <a:off x="4786313" y="3357563"/>
            <a:ext cx="3857625" cy="2738437"/>
          </a:xfrm>
          <a:prstGeom prst="rect">
            <a:avLst/>
          </a:prstGeom>
          <a:solidFill>
            <a:schemeClr val="tx2">
              <a:lumMod val="60000"/>
              <a:lumOff val="40000"/>
            </a:schemeClr>
          </a:solidFill>
          <a:ln w="19050">
            <a:solidFill>
              <a:schemeClr val="tx2"/>
            </a:solidFill>
          </a:ln>
          <a:effectLst>
            <a:outerShdw blurRad="50800" dist="38100" dir="5400000" algn="t" rotWithShape="0">
              <a:prstClr val="black">
                <a:alpha val="40000"/>
              </a:prstClr>
            </a:outerShdw>
          </a:effectLst>
        </p:spPr>
        <p:txBody>
          <a:bodyPr>
            <a:spAutoFit/>
          </a:bodyPr>
          <a:lstStyle/>
          <a:p>
            <a:pPr fontAlgn="auto">
              <a:spcBef>
                <a:spcPts val="600"/>
              </a:spcBef>
              <a:spcAft>
                <a:spcPts val="0"/>
              </a:spcAft>
              <a:defRPr/>
            </a:pPr>
            <a:r>
              <a:rPr lang="pt-BR" sz="1900" dirty="0">
                <a:solidFill>
                  <a:schemeClr val="tx1">
                    <a:lumMod val="95000"/>
                    <a:lumOff val="5000"/>
                  </a:schemeClr>
                </a:solidFill>
                <a:effectLst>
                  <a:outerShdw blurRad="38100" dist="38100" dir="2700000" algn="tl">
                    <a:srgbClr val="000000">
                      <a:alpha val="43137"/>
                    </a:srgbClr>
                  </a:outerShdw>
                </a:effectLst>
                <a:latin typeface="Arial" pitchFamily="34" charset="0"/>
                <a:cs typeface="Arial" pitchFamily="34" charset="0"/>
              </a:rPr>
              <a:t>Henri </a:t>
            </a:r>
            <a:r>
              <a:rPr lang="pt-BR" sz="1900" b="1" dirty="0">
                <a:solidFill>
                  <a:schemeClr val="tx1">
                    <a:lumMod val="95000"/>
                    <a:lumOff val="5000"/>
                  </a:schemeClr>
                </a:solidFill>
                <a:effectLst>
                  <a:outerShdw blurRad="38100" dist="38100" dir="2700000" algn="tl">
                    <a:srgbClr val="000000">
                      <a:alpha val="43137"/>
                    </a:srgbClr>
                  </a:outerShdw>
                </a:effectLst>
                <a:latin typeface="Arial" pitchFamily="34" charset="0"/>
                <a:cs typeface="Arial" pitchFamily="34" charset="0"/>
              </a:rPr>
              <a:t>FAYOL</a:t>
            </a:r>
          </a:p>
          <a:p>
            <a:pPr fontAlgn="auto">
              <a:spcBef>
                <a:spcPts val="600"/>
              </a:spcBef>
              <a:spcAft>
                <a:spcPts val="0"/>
              </a:spcAft>
              <a:defRPr/>
            </a:pPr>
            <a:r>
              <a:rPr lang="pt-BR" sz="1900" dirty="0">
                <a:solidFill>
                  <a:schemeClr val="tx1">
                    <a:lumMod val="95000"/>
                    <a:lumOff val="5000"/>
                  </a:schemeClr>
                </a:solidFill>
                <a:effectLst>
                  <a:outerShdw blurRad="38100" dist="38100" dir="2700000" algn="tl">
                    <a:srgbClr val="000000">
                      <a:alpha val="43137"/>
                    </a:srgbClr>
                  </a:outerShdw>
                </a:effectLst>
                <a:latin typeface="Arial" pitchFamily="34" charset="0"/>
                <a:cs typeface="Arial" pitchFamily="34" charset="0"/>
              </a:rPr>
              <a:t>Francês (1841 – 1925) </a:t>
            </a:r>
          </a:p>
          <a:p>
            <a:pPr fontAlgn="auto">
              <a:spcBef>
                <a:spcPts val="600"/>
              </a:spcBef>
              <a:spcAft>
                <a:spcPts val="0"/>
              </a:spcAft>
              <a:defRPr/>
            </a:pPr>
            <a:r>
              <a:rPr lang="pt-BR" sz="1900" u="sng" dirty="0">
                <a:solidFill>
                  <a:schemeClr val="tx1">
                    <a:lumMod val="95000"/>
                    <a:lumOff val="5000"/>
                  </a:schemeClr>
                </a:solidFill>
                <a:effectLst>
                  <a:outerShdw blurRad="38100" dist="38100" dir="2700000" algn="tl">
                    <a:srgbClr val="000000">
                      <a:alpha val="43137"/>
                    </a:srgbClr>
                  </a:outerShdw>
                </a:effectLst>
                <a:latin typeface="Arial" pitchFamily="34" charset="0"/>
                <a:cs typeface="Arial" pitchFamily="34" charset="0"/>
              </a:rPr>
              <a:t>Escola Administração </a:t>
            </a:r>
            <a:r>
              <a:rPr lang="pt-BR" sz="1900" b="1" u="sng" dirty="0">
                <a:solidFill>
                  <a:schemeClr val="tx1">
                    <a:lumMod val="95000"/>
                    <a:lumOff val="5000"/>
                  </a:schemeClr>
                </a:solidFill>
                <a:effectLst>
                  <a:outerShdw blurRad="38100" dist="38100" dir="2700000" algn="tl">
                    <a:srgbClr val="000000">
                      <a:alpha val="43137"/>
                    </a:srgbClr>
                  </a:outerShdw>
                </a:effectLst>
                <a:latin typeface="Arial" pitchFamily="34" charset="0"/>
                <a:cs typeface="Arial" pitchFamily="34" charset="0"/>
              </a:rPr>
              <a:t>Clássica</a:t>
            </a:r>
          </a:p>
          <a:p>
            <a:pPr fontAlgn="auto">
              <a:spcBef>
                <a:spcPts val="600"/>
              </a:spcBef>
              <a:spcAft>
                <a:spcPts val="0"/>
              </a:spcAft>
              <a:defRPr/>
            </a:pPr>
            <a:r>
              <a:rPr lang="pt-BR" sz="1900" dirty="0">
                <a:solidFill>
                  <a:schemeClr val="tx1">
                    <a:lumMod val="95000"/>
                    <a:lumOff val="5000"/>
                  </a:schemeClr>
                </a:solidFill>
                <a:effectLst>
                  <a:outerShdw blurRad="38100" dist="38100" dir="2700000" algn="tl">
                    <a:srgbClr val="000000">
                      <a:alpha val="43137"/>
                    </a:srgbClr>
                  </a:outerShdw>
                </a:effectLst>
                <a:latin typeface="Arial" pitchFamily="34" charset="0"/>
                <a:cs typeface="Arial" pitchFamily="34" charset="0"/>
              </a:rPr>
              <a:t>Aumentar a eficiência por meio da forma e disposição dos componentes da empresa e suas inter-relações estruturais</a:t>
            </a:r>
          </a:p>
          <a:p>
            <a:pPr fontAlgn="auto">
              <a:spcBef>
                <a:spcPts val="600"/>
              </a:spcBef>
              <a:spcAft>
                <a:spcPts val="0"/>
              </a:spcAft>
              <a:defRPr/>
            </a:pPr>
            <a:r>
              <a:rPr lang="pt-BR" sz="1900" dirty="0">
                <a:solidFill>
                  <a:schemeClr val="tx1">
                    <a:lumMod val="95000"/>
                    <a:lumOff val="5000"/>
                  </a:schemeClr>
                </a:solidFill>
                <a:effectLst>
                  <a:outerShdw blurRad="38100" dist="38100" dir="2700000" algn="tl">
                    <a:srgbClr val="000000">
                      <a:alpha val="43137"/>
                    </a:srgbClr>
                  </a:outerShdw>
                </a:effectLst>
                <a:latin typeface="Arial" pitchFamily="34" charset="0"/>
                <a:cs typeface="Arial" pitchFamily="34" charset="0"/>
              </a:rPr>
              <a:t>Ênfase na estrutura.</a:t>
            </a:r>
          </a:p>
        </p:txBody>
      </p:sp>
      <p:pic>
        <p:nvPicPr>
          <p:cNvPr id="18" name="Imagem 17" descr="henri fayol.gif"/>
          <p:cNvPicPr>
            <a:picLocks noChangeAspect="1"/>
          </p:cNvPicPr>
          <p:nvPr/>
        </p:nvPicPr>
        <p:blipFill>
          <a:blip r:embed="rId2" cstate="print"/>
          <a:srcRect/>
          <a:stretch>
            <a:fillRect/>
          </a:stretch>
        </p:blipFill>
        <p:spPr bwMode="auto">
          <a:xfrm>
            <a:off x="7349108" y="1521172"/>
            <a:ext cx="1687388" cy="2411884"/>
          </a:xfrm>
          <a:prstGeom prst="rect">
            <a:avLst/>
          </a:prstGeom>
          <a:noFill/>
          <a:ln w="9525">
            <a:noFill/>
            <a:miter lim="800000"/>
            <a:headEnd/>
            <a:tailEnd/>
          </a:ln>
          <a:effectLst>
            <a:outerShdw blurRad="50800" dist="38100" algn="l" rotWithShape="0">
              <a:prstClr val="black">
                <a:alpha val="40000"/>
              </a:prstClr>
            </a:outerShdw>
          </a:effectLst>
        </p:spPr>
      </p:pic>
      <p:pic>
        <p:nvPicPr>
          <p:cNvPr id="19" name="Imagem 18" descr="taylor 2.jpg"/>
          <p:cNvPicPr>
            <a:picLocks noChangeAspect="1"/>
          </p:cNvPicPr>
          <p:nvPr/>
        </p:nvPicPr>
        <p:blipFill>
          <a:blip r:embed="rId3" cstate="print"/>
          <a:srcRect/>
          <a:stretch>
            <a:fillRect/>
          </a:stretch>
        </p:blipFill>
        <p:spPr bwMode="auto">
          <a:xfrm>
            <a:off x="2551112" y="3939261"/>
            <a:ext cx="2020888" cy="2418678"/>
          </a:xfrm>
          <a:prstGeom prst="rect">
            <a:avLst/>
          </a:prstGeom>
          <a:noFill/>
          <a:ln w="9525">
            <a:noFill/>
            <a:miter lim="800000"/>
            <a:headEnd/>
            <a:tailEnd/>
          </a:ln>
          <a:effectLst>
            <a:outerShdw blurRad="50800" dist="38100" dir="8100000" algn="tr" rotWithShape="0">
              <a:prstClr val="black">
                <a:alpha val="40000"/>
              </a:prstClr>
            </a:outerShdw>
          </a:effectLst>
        </p:spPr>
      </p:pic>
      <p:pic>
        <p:nvPicPr>
          <p:cNvPr id="13" name="Picture 2" descr="C:\Meus Documentos Rodrigo\Avantis\TGA 2013-I\log avantis 10 anos.jpg"/>
          <p:cNvPicPr>
            <a:picLocks noChangeAspect="1" noChangeArrowheads="1"/>
          </p:cNvPicPr>
          <p:nvPr/>
        </p:nvPicPr>
        <p:blipFill>
          <a:blip r:embed="rId4"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to="" calcmode="lin" valueType="num">
                                      <p:cBhvr>
                                        <p:cTn id="7" dur="1" fill="hold"/>
                                        <p:tgtEl>
                                          <p:spTgt spid="1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to="" calcmode="lin" valueType="num">
                                      <p:cBhvr>
                                        <p:cTn id="12" dur="1" fill="hold"/>
                                        <p:tgtEl>
                                          <p:spTgt spid="11"/>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 to="" calcmode="lin" valueType="num">
                                      <p:cBhvr>
                                        <p:cTn id="17" dur="1" fill="hold"/>
                                        <p:tgtEl>
                                          <p:spTgt spid="19"/>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 to="" calcmode="lin" valueType="num">
                                      <p:cBhvr>
                                        <p:cTn id="22" dur="1" fill="hold"/>
                                        <p:tgtEl>
                                          <p:spTgt spid="12"/>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 to="" calcmode="lin" valueType="num">
                                      <p:cBhvr>
                                        <p:cTn id="27" dur="1" fill="hold"/>
                                        <p:tgtEl>
                                          <p:spTgt spid="1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C754C615-492A-4B4F-B57A-F44C1DCB1595}" type="slidenum">
              <a:rPr lang="pt-BR" sz="1100"/>
              <a:pPr>
                <a:defRPr/>
              </a:pPr>
              <a:t>18</a:t>
            </a:fld>
            <a:endParaRPr lang="pt-BR" sz="1100" dirty="0"/>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2" name="Group 3"/>
          <p:cNvGrpSpPr>
            <a:grpSpLocks/>
          </p:cNvGrpSpPr>
          <p:nvPr/>
        </p:nvGrpSpPr>
        <p:grpSpPr bwMode="auto">
          <a:xfrm>
            <a:off x="285750" y="2286000"/>
            <a:ext cx="8358188" cy="2857500"/>
            <a:chOff x="1742" y="4684"/>
            <a:chExt cx="9319" cy="2880"/>
          </a:xfrm>
        </p:grpSpPr>
        <p:sp>
          <p:nvSpPr>
            <p:cNvPr id="4110" name="Text Box 14"/>
            <p:cNvSpPr txBox="1">
              <a:spLocks noChangeArrowheads="1"/>
            </p:cNvSpPr>
            <p:nvPr/>
          </p:nvSpPr>
          <p:spPr bwMode="auto">
            <a:xfrm>
              <a:off x="1742" y="5585"/>
              <a:ext cx="2230" cy="1080"/>
            </a:xfrm>
            <a:prstGeom prst="rect">
              <a:avLst/>
            </a:prstGeom>
            <a:ln>
              <a:headEnd/>
              <a:tailEnd/>
            </a:ln>
          </p:spPr>
          <p:style>
            <a:lnRef idx="2">
              <a:schemeClr val="dk1"/>
            </a:lnRef>
            <a:fillRef idx="1">
              <a:schemeClr val="lt1"/>
            </a:fillRef>
            <a:effectRef idx="0">
              <a:schemeClr val="dk1"/>
            </a:effectRef>
            <a:fontRef idx="minor">
              <a:schemeClr val="dk1"/>
            </a:fontRef>
          </p:style>
          <p:txBody>
            <a:bodyPr anchor="ctr"/>
            <a:lstStyle/>
            <a:p>
              <a:pPr algn="ctr">
                <a:defRPr/>
              </a:pPr>
              <a:r>
                <a:rPr lang="pt-BR" b="1" dirty="0">
                  <a:solidFill>
                    <a:schemeClr val="tx1"/>
                  </a:solidFill>
                  <a:effectLst>
                    <a:outerShdw blurRad="38100" dist="38100" dir="2700000" algn="tl">
                      <a:srgbClr val="000000">
                        <a:alpha val="43137"/>
                      </a:srgbClr>
                    </a:outerShdw>
                  </a:effectLst>
                  <a:latin typeface="Arial" pitchFamily="34" charset="0"/>
                  <a:ea typeface="Times New Roman" pitchFamily="18" charset="0"/>
                </a:rPr>
                <a:t>Abordagem da Administração</a:t>
              </a:r>
              <a:endParaRPr lang="pt-BR" b="1" dirty="0">
                <a:solidFill>
                  <a:schemeClr val="tx1"/>
                </a:solidFill>
                <a:effectLst>
                  <a:outerShdw blurRad="38100" dist="38100" dir="2700000" algn="tl">
                    <a:srgbClr val="000000">
                      <a:alpha val="43137"/>
                    </a:srgbClr>
                  </a:outerShdw>
                </a:effectLst>
                <a:latin typeface="Arial" pitchFamily="34" charset="0"/>
              </a:endParaRPr>
            </a:p>
          </p:txBody>
        </p:sp>
        <p:sp>
          <p:nvSpPr>
            <p:cNvPr id="4109" name="Text Box 13"/>
            <p:cNvSpPr txBox="1">
              <a:spLocks noChangeArrowheads="1"/>
            </p:cNvSpPr>
            <p:nvPr/>
          </p:nvSpPr>
          <p:spPr bwMode="auto">
            <a:xfrm>
              <a:off x="5121" y="4684"/>
              <a:ext cx="2197" cy="720"/>
            </a:xfrm>
            <a:prstGeom prst="rect">
              <a:avLst/>
            </a:prstGeom>
            <a:ln>
              <a:headEnd/>
              <a:tailEnd/>
            </a:ln>
          </p:spPr>
          <p:style>
            <a:lnRef idx="2">
              <a:schemeClr val="dk1"/>
            </a:lnRef>
            <a:fillRef idx="1">
              <a:schemeClr val="lt1"/>
            </a:fillRef>
            <a:effectRef idx="0">
              <a:schemeClr val="dk1"/>
            </a:effectRef>
            <a:fontRef idx="minor">
              <a:schemeClr val="dk1"/>
            </a:fontRef>
          </p:style>
          <p:txBody>
            <a:bodyPr anchor="ctr"/>
            <a:lstStyle/>
            <a:p>
              <a:pPr algn="ctr">
                <a:defRPr/>
              </a:pPr>
              <a:r>
                <a:rPr lang="pt-BR" b="1" dirty="0">
                  <a:solidFill>
                    <a:srgbClr val="FF0000"/>
                  </a:solidFill>
                  <a:effectLst>
                    <a:outerShdw blurRad="38100" dist="38100" dir="2700000" algn="tl">
                      <a:srgbClr val="000000">
                        <a:alpha val="43137"/>
                      </a:srgbClr>
                    </a:outerShdw>
                  </a:effectLst>
                  <a:latin typeface="Arial" pitchFamily="34" charset="0"/>
                  <a:ea typeface="Times New Roman" pitchFamily="18" charset="0"/>
                </a:rPr>
                <a:t>Administração Científica</a:t>
              </a:r>
              <a:endParaRPr lang="pt-BR" b="1" dirty="0">
                <a:solidFill>
                  <a:srgbClr val="FF0000"/>
                </a:solidFill>
                <a:effectLst>
                  <a:outerShdw blurRad="38100" dist="38100" dir="2700000" algn="tl">
                    <a:srgbClr val="000000">
                      <a:alpha val="43137"/>
                    </a:srgbClr>
                  </a:outerShdw>
                </a:effectLst>
                <a:latin typeface="Arial" pitchFamily="34" charset="0"/>
              </a:endParaRPr>
            </a:p>
          </p:txBody>
        </p:sp>
        <p:sp>
          <p:nvSpPr>
            <p:cNvPr id="4108" name="Text Box 12"/>
            <p:cNvSpPr txBox="1">
              <a:spLocks noChangeArrowheads="1"/>
            </p:cNvSpPr>
            <p:nvPr/>
          </p:nvSpPr>
          <p:spPr bwMode="auto">
            <a:xfrm>
              <a:off x="5121" y="6844"/>
              <a:ext cx="2197" cy="720"/>
            </a:xfrm>
            <a:prstGeom prst="rect">
              <a:avLst/>
            </a:prstGeom>
            <a:ln>
              <a:headEnd/>
              <a:tailEnd/>
            </a:ln>
          </p:spPr>
          <p:style>
            <a:lnRef idx="2">
              <a:schemeClr val="dk1"/>
            </a:lnRef>
            <a:fillRef idx="1">
              <a:schemeClr val="lt1"/>
            </a:fillRef>
            <a:effectRef idx="0">
              <a:schemeClr val="dk1"/>
            </a:effectRef>
            <a:fontRef idx="minor">
              <a:schemeClr val="dk1"/>
            </a:fontRef>
          </p:style>
          <p:txBody>
            <a:bodyPr anchor="ctr"/>
            <a:lstStyle/>
            <a:p>
              <a:pPr algn="ctr">
                <a:defRPr/>
              </a:pPr>
              <a:r>
                <a:rPr lang="pt-BR" b="1" dirty="0">
                  <a:solidFill>
                    <a:schemeClr val="tx2"/>
                  </a:solidFill>
                  <a:effectLst>
                    <a:outerShdw blurRad="38100" dist="38100" dir="2700000" algn="tl">
                      <a:srgbClr val="000000">
                        <a:alpha val="43137"/>
                      </a:srgbClr>
                    </a:outerShdw>
                  </a:effectLst>
                  <a:latin typeface="Arial" pitchFamily="34" charset="0"/>
                  <a:ea typeface="Times New Roman" pitchFamily="18" charset="0"/>
                </a:rPr>
                <a:t>Administração Clássica</a:t>
              </a:r>
              <a:endParaRPr lang="pt-BR" b="1" dirty="0">
                <a:solidFill>
                  <a:schemeClr val="tx2"/>
                </a:solidFill>
                <a:effectLst>
                  <a:outerShdw blurRad="38100" dist="38100" dir="2700000" algn="tl">
                    <a:srgbClr val="000000">
                      <a:alpha val="43137"/>
                    </a:srgbClr>
                  </a:outerShdw>
                </a:effectLst>
                <a:latin typeface="Arial" pitchFamily="34" charset="0"/>
              </a:endParaRPr>
            </a:p>
          </p:txBody>
        </p:sp>
        <p:sp>
          <p:nvSpPr>
            <p:cNvPr id="4107" name="Text Box 11"/>
            <p:cNvSpPr txBox="1">
              <a:spLocks noChangeArrowheads="1"/>
            </p:cNvSpPr>
            <p:nvPr/>
          </p:nvSpPr>
          <p:spPr bwMode="auto">
            <a:xfrm>
              <a:off x="8070" y="4684"/>
              <a:ext cx="1080" cy="720"/>
            </a:xfrm>
            <a:prstGeom prst="rect">
              <a:avLst/>
            </a:prstGeom>
            <a:ln>
              <a:headEnd/>
              <a:tailEnd/>
            </a:ln>
          </p:spPr>
          <p:style>
            <a:lnRef idx="2">
              <a:schemeClr val="dk1"/>
            </a:lnRef>
            <a:fillRef idx="1">
              <a:schemeClr val="lt1"/>
            </a:fillRef>
            <a:effectRef idx="0">
              <a:schemeClr val="dk1"/>
            </a:effectRef>
            <a:fontRef idx="minor">
              <a:schemeClr val="dk1"/>
            </a:fontRef>
          </p:style>
          <p:txBody>
            <a:bodyPr anchor="ctr"/>
            <a:lstStyle/>
            <a:p>
              <a:pPr algn="ctr">
                <a:defRPr/>
              </a:pPr>
              <a:r>
                <a:rPr lang="pt-BR" b="1" dirty="0">
                  <a:solidFill>
                    <a:srgbClr val="FF0000"/>
                  </a:solidFill>
                  <a:effectLst>
                    <a:outerShdw blurRad="38100" dist="38100" dir="2700000" algn="tl">
                      <a:srgbClr val="000000">
                        <a:alpha val="43137"/>
                      </a:srgbClr>
                    </a:outerShdw>
                  </a:effectLst>
                  <a:latin typeface="Arial" pitchFamily="34" charset="0"/>
                  <a:ea typeface="Times New Roman" pitchFamily="18" charset="0"/>
                </a:rPr>
                <a:t>Taylor</a:t>
              </a:r>
              <a:endParaRPr lang="pt-BR" b="1" dirty="0">
                <a:solidFill>
                  <a:srgbClr val="FF0000"/>
                </a:solidFill>
                <a:effectLst>
                  <a:outerShdw blurRad="38100" dist="38100" dir="2700000" algn="tl">
                    <a:srgbClr val="000000">
                      <a:alpha val="43137"/>
                    </a:srgbClr>
                  </a:outerShdw>
                </a:effectLst>
                <a:latin typeface="Arial" pitchFamily="34" charset="0"/>
              </a:endParaRPr>
            </a:p>
          </p:txBody>
        </p:sp>
        <p:sp>
          <p:nvSpPr>
            <p:cNvPr id="4106" name="Text Box 10"/>
            <p:cNvSpPr txBox="1">
              <a:spLocks noChangeArrowheads="1"/>
            </p:cNvSpPr>
            <p:nvPr/>
          </p:nvSpPr>
          <p:spPr bwMode="auto">
            <a:xfrm>
              <a:off x="8114" y="6844"/>
              <a:ext cx="1080" cy="720"/>
            </a:xfrm>
            <a:prstGeom prst="rect">
              <a:avLst/>
            </a:prstGeom>
            <a:ln>
              <a:headEnd/>
              <a:tailEnd/>
            </a:ln>
          </p:spPr>
          <p:style>
            <a:lnRef idx="2">
              <a:schemeClr val="dk1"/>
            </a:lnRef>
            <a:fillRef idx="1">
              <a:schemeClr val="lt1"/>
            </a:fillRef>
            <a:effectRef idx="0">
              <a:schemeClr val="dk1"/>
            </a:effectRef>
            <a:fontRef idx="minor">
              <a:schemeClr val="dk1"/>
            </a:fontRef>
          </p:style>
          <p:txBody>
            <a:bodyPr anchor="ctr"/>
            <a:lstStyle/>
            <a:p>
              <a:pPr algn="ctr">
                <a:defRPr/>
              </a:pPr>
              <a:r>
                <a:rPr lang="pt-BR" b="1" dirty="0" err="1">
                  <a:solidFill>
                    <a:schemeClr val="tx2"/>
                  </a:solidFill>
                  <a:effectLst>
                    <a:outerShdw blurRad="38100" dist="38100" dir="2700000" algn="tl">
                      <a:srgbClr val="000000">
                        <a:alpha val="43137"/>
                      </a:srgbClr>
                    </a:outerShdw>
                  </a:effectLst>
                  <a:latin typeface="Arial" pitchFamily="34" charset="0"/>
                  <a:ea typeface="Times New Roman" pitchFamily="18" charset="0"/>
                </a:rPr>
                <a:t>Fayol</a:t>
              </a:r>
              <a:endParaRPr lang="pt-BR" b="1" dirty="0">
                <a:solidFill>
                  <a:schemeClr val="tx2"/>
                </a:solidFill>
                <a:effectLst>
                  <a:outerShdw blurRad="38100" dist="38100" dir="2700000" algn="tl">
                    <a:srgbClr val="000000">
                      <a:alpha val="43137"/>
                    </a:srgbClr>
                  </a:outerShdw>
                </a:effectLst>
                <a:latin typeface="Arial" pitchFamily="34" charset="0"/>
              </a:endParaRPr>
            </a:p>
          </p:txBody>
        </p:sp>
        <p:sp>
          <p:nvSpPr>
            <p:cNvPr id="4105" name="Text Box 9"/>
            <p:cNvSpPr txBox="1">
              <a:spLocks noChangeArrowheads="1"/>
            </p:cNvSpPr>
            <p:nvPr/>
          </p:nvSpPr>
          <p:spPr bwMode="auto">
            <a:xfrm>
              <a:off x="9388" y="4684"/>
              <a:ext cx="1673" cy="720"/>
            </a:xfrm>
            <a:prstGeom prst="rect">
              <a:avLst/>
            </a:prstGeom>
            <a:ln>
              <a:headEnd/>
              <a:tailEnd/>
            </a:ln>
          </p:spPr>
          <p:style>
            <a:lnRef idx="2">
              <a:schemeClr val="dk1"/>
            </a:lnRef>
            <a:fillRef idx="1">
              <a:schemeClr val="lt1"/>
            </a:fillRef>
            <a:effectRef idx="0">
              <a:schemeClr val="dk1"/>
            </a:effectRef>
            <a:fontRef idx="minor">
              <a:schemeClr val="dk1"/>
            </a:fontRef>
          </p:style>
          <p:txBody>
            <a:bodyPr anchor="ctr"/>
            <a:lstStyle/>
            <a:p>
              <a:pPr algn="ctr">
                <a:defRPr/>
              </a:pPr>
              <a:r>
                <a:rPr lang="pt-BR" b="1" dirty="0">
                  <a:solidFill>
                    <a:srgbClr val="FF0000"/>
                  </a:solidFill>
                  <a:effectLst>
                    <a:outerShdw blurRad="38100" dist="38100" dir="2700000" algn="tl">
                      <a:srgbClr val="000000">
                        <a:alpha val="43137"/>
                      </a:srgbClr>
                    </a:outerShdw>
                  </a:effectLst>
                  <a:latin typeface="Arial" pitchFamily="34" charset="0"/>
                  <a:ea typeface="Times New Roman" pitchFamily="18" charset="0"/>
                </a:rPr>
                <a:t>Ênfase nas tarefas</a:t>
              </a:r>
              <a:endParaRPr lang="pt-BR" b="1" dirty="0">
                <a:solidFill>
                  <a:srgbClr val="FF0000"/>
                </a:solidFill>
                <a:effectLst>
                  <a:outerShdw blurRad="38100" dist="38100" dir="2700000" algn="tl">
                    <a:srgbClr val="000000">
                      <a:alpha val="43137"/>
                    </a:srgbClr>
                  </a:outerShdw>
                </a:effectLst>
                <a:latin typeface="Arial" pitchFamily="34" charset="0"/>
              </a:endParaRPr>
            </a:p>
          </p:txBody>
        </p:sp>
        <p:sp>
          <p:nvSpPr>
            <p:cNvPr id="4104" name="Text Box 8"/>
            <p:cNvSpPr txBox="1">
              <a:spLocks noChangeArrowheads="1"/>
            </p:cNvSpPr>
            <p:nvPr/>
          </p:nvSpPr>
          <p:spPr bwMode="auto">
            <a:xfrm>
              <a:off x="9388" y="6844"/>
              <a:ext cx="1673" cy="720"/>
            </a:xfrm>
            <a:prstGeom prst="rect">
              <a:avLst/>
            </a:prstGeom>
            <a:ln>
              <a:headEnd/>
              <a:tailEnd/>
            </a:ln>
          </p:spPr>
          <p:style>
            <a:lnRef idx="2">
              <a:schemeClr val="dk1"/>
            </a:lnRef>
            <a:fillRef idx="1">
              <a:schemeClr val="lt1"/>
            </a:fillRef>
            <a:effectRef idx="0">
              <a:schemeClr val="dk1"/>
            </a:effectRef>
            <a:fontRef idx="minor">
              <a:schemeClr val="dk1"/>
            </a:fontRef>
          </p:style>
          <p:txBody>
            <a:bodyPr anchor="ctr"/>
            <a:lstStyle/>
            <a:p>
              <a:pPr algn="ctr">
                <a:defRPr/>
              </a:pPr>
              <a:r>
                <a:rPr lang="pt-BR" b="1">
                  <a:solidFill>
                    <a:schemeClr val="tx2"/>
                  </a:solidFill>
                  <a:effectLst>
                    <a:outerShdw blurRad="38100" dist="38100" dir="2700000" algn="tl">
                      <a:srgbClr val="000000">
                        <a:alpha val="43137"/>
                      </a:srgbClr>
                    </a:outerShdw>
                  </a:effectLst>
                  <a:latin typeface="Arial" pitchFamily="34" charset="0"/>
                  <a:ea typeface="Times New Roman" pitchFamily="18" charset="0"/>
                </a:rPr>
                <a:t>Ênfase na estrutura</a:t>
              </a:r>
              <a:endParaRPr lang="pt-BR" b="1">
                <a:solidFill>
                  <a:schemeClr val="tx2"/>
                </a:solidFill>
                <a:effectLst>
                  <a:outerShdw blurRad="38100" dist="38100" dir="2700000" algn="tl">
                    <a:srgbClr val="000000">
                      <a:alpha val="43137"/>
                    </a:srgbClr>
                  </a:outerShdw>
                </a:effectLst>
                <a:latin typeface="Arial" pitchFamily="34" charset="0"/>
              </a:endParaRPr>
            </a:p>
          </p:txBody>
        </p:sp>
        <p:sp>
          <p:nvSpPr>
            <p:cNvPr id="4103" name="Line 7"/>
            <p:cNvSpPr>
              <a:spLocks noChangeShapeType="1"/>
            </p:cNvSpPr>
            <p:nvPr/>
          </p:nvSpPr>
          <p:spPr bwMode="auto">
            <a:xfrm flipV="1">
              <a:off x="4041" y="5225"/>
              <a:ext cx="899" cy="720"/>
            </a:xfrm>
            <a:prstGeom prst="line">
              <a:avLst/>
            </a:prstGeom>
            <a:ln>
              <a:headEnd type="triangle" w="med" len="med"/>
              <a:tailEnd type="triangle" w="med" len="med"/>
            </a:ln>
          </p:spPr>
          <p:style>
            <a:lnRef idx="2">
              <a:schemeClr val="dk1"/>
            </a:lnRef>
            <a:fillRef idx="1">
              <a:schemeClr val="lt1"/>
            </a:fillRef>
            <a:effectRef idx="0">
              <a:schemeClr val="dk1"/>
            </a:effectRef>
            <a:fontRef idx="minor">
              <a:schemeClr val="dk1"/>
            </a:fontRef>
          </p:style>
          <p:txBody>
            <a:bodyPr anchor="ctr"/>
            <a:lstStyle/>
            <a:p>
              <a:pPr fontAlgn="auto">
                <a:spcBef>
                  <a:spcPts val="0"/>
                </a:spcBef>
                <a:spcAft>
                  <a:spcPts val="0"/>
                </a:spcAft>
                <a:defRPr/>
              </a:pPr>
              <a:endParaRPr lang="pt-BR" b="1">
                <a:solidFill>
                  <a:srgbClr val="00B050"/>
                </a:solidFill>
                <a:effectLst>
                  <a:outerShdw blurRad="38100" dist="38100" dir="2700000" algn="tl">
                    <a:srgbClr val="000000">
                      <a:alpha val="43137"/>
                    </a:srgbClr>
                  </a:outerShdw>
                </a:effectLst>
              </a:endParaRPr>
            </a:p>
          </p:txBody>
        </p:sp>
        <p:sp>
          <p:nvSpPr>
            <p:cNvPr id="4102" name="Line 6"/>
            <p:cNvSpPr>
              <a:spLocks noChangeShapeType="1"/>
            </p:cNvSpPr>
            <p:nvPr/>
          </p:nvSpPr>
          <p:spPr bwMode="auto">
            <a:xfrm>
              <a:off x="4041" y="6305"/>
              <a:ext cx="899" cy="720"/>
            </a:xfrm>
            <a:prstGeom prst="line">
              <a:avLst/>
            </a:prstGeom>
            <a:ln>
              <a:headEnd type="triangle" w="med" len="med"/>
              <a:tailEnd type="triangle" w="med" len="med"/>
            </a:ln>
          </p:spPr>
          <p:style>
            <a:lnRef idx="2">
              <a:schemeClr val="dk1"/>
            </a:lnRef>
            <a:fillRef idx="1">
              <a:schemeClr val="lt1"/>
            </a:fillRef>
            <a:effectRef idx="0">
              <a:schemeClr val="dk1"/>
            </a:effectRef>
            <a:fontRef idx="minor">
              <a:schemeClr val="dk1"/>
            </a:fontRef>
          </p:style>
          <p:txBody>
            <a:bodyPr anchor="ctr"/>
            <a:lstStyle/>
            <a:p>
              <a:pPr fontAlgn="auto">
                <a:spcBef>
                  <a:spcPts val="0"/>
                </a:spcBef>
                <a:spcAft>
                  <a:spcPts val="0"/>
                </a:spcAft>
                <a:defRPr/>
              </a:pPr>
              <a:endParaRPr lang="pt-BR" b="1">
                <a:solidFill>
                  <a:srgbClr val="00B050"/>
                </a:solidFill>
                <a:effectLst>
                  <a:outerShdw blurRad="38100" dist="38100" dir="2700000" algn="tl">
                    <a:srgbClr val="000000">
                      <a:alpha val="43137"/>
                    </a:srgbClr>
                  </a:outerShdw>
                </a:effectLst>
              </a:endParaRPr>
            </a:p>
          </p:txBody>
        </p:sp>
        <p:sp>
          <p:nvSpPr>
            <p:cNvPr id="4101" name="Line 5"/>
            <p:cNvSpPr>
              <a:spLocks noChangeShapeType="1"/>
            </p:cNvSpPr>
            <p:nvPr/>
          </p:nvSpPr>
          <p:spPr bwMode="auto">
            <a:xfrm>
              <a:off x="7494" y="4900"/>
              <a:ext cx="540" cy="0"/>
            </a:xfrm>
            <a:prstGeom prst="line">
              <a:avLst/>
            </a:prstGeom>
            <a:ln>
              <a:headEnd/>
              <a:tailEnd type="triangle" w="med" len="med"/>
            </a:ln>
          </p:spPr>
          <p:style>
            <a:lnRef idx="2">
              <a:schemeClr val="dk1"/>
            </a:lnRef>
            <a:fillRef idx="1">
              <a:schemeClr val="lt1"/>
            </a:fillRef>
            <a:effectRef idx="0">
              <a:schemeClr val="dk1"/>
            </a:effectRef>
            <a:fontRef idx="minor">
              <a:schemeClr val="dk1"/>
            </a:fontRef>
          </p:style>
          <p:txBody>
            <a:bodyPr anchor="ctr"/>
            <a:lstStyle/>
            <a:p>
              <a:pPr fontAlgn="auto">
                <a:spcBef>
                  <a:spcPts val="0"/>
                </a:spcBef>
                <a:spcAft>
                  <a:spcPts val="0"/>
                </a:spcAft>
                <a:defRPr/>
              </a:pPr>
              <a:endParaRPr lang="pt-BR" b="1">
                <a:solidFill>
                  <a:srgbClr val="00B050"/>
                </a:solidFill>
                <a:effectLst>
                  <a:outerShdw blurRad="38100" dist="38100" dir="2700000" algn="tl">
                    <a:srgbClr val="000000">
                      <a:alpha val="43137"/>
                    </a:srgbClr>
                  </a:outerShdw>
                </a:effectLst>
              </a:endParaRPr>
            </a:p>
          </p:txBody>
        </p:sp>
        <p:sp>
          <p:nvSpPr>
            <p:cNvPr id="4100" name="Line 4"/>
            <p:cNvSpPr>
              <a:spLocks noChangeShapeType="1"/>
            </p:cNvSpPr>
            <p:nvPr/>
          </p:nvSpPr>
          <p:spPr bwMode="auto">
            <a:xfrm>
              <a:off x="7556" y="7025"/>
              <a:ext cx="540" cy="0"/>
            </a:xfrm>
            <a:prstGeom prst="line">
              <a:avLst/>
            </a:prstGeom>
            <a:ln>
              <a:headEnd/>
              <a:tailEnd type="triangle" w="med" len="med"/>
            </a:ln>
          </p:spPr>
          <p:style>
            <a:lnRef idx="2">
              <a:schemeClr val="dk1"/>
            </a:lnRef>
            <a:fillRef idx="1">
              <a:schemeClr val="lt1"/>
            </a:fillRef>
            <a:effectRef idx="0">
              <a:schemeClr val="dk1"/>
            </a:effectRef>
            <a:fontRef idx="minor">
              <a:schemeClr val="dk1"/>
            </a:fontRef>
          </p:style>
          <p:txBody>
            <a:bodyPr anchor="ctr"/>
            <a:lstStyle/>
            <a:p>
              <a:pPr fontAlgn="auto">
                <a:spcBef>
                  <a:spcPts val="0"/>
                </a:spcBef>
                <a:spcAft>
                  <a:spcPts val="0"/>
                </a:spcAft>
                <a:defRPr/>
              </a:pPr>
              <a:endParaRPr lang="pt-BR" b="1">
                <a:solidFill>
                  <a:srgbClr val="00B050"/>
                </a:solidFill>
                <a:effectLst>
                  <a:outerShdw blurRad="38100" dist="38100" dir="2700000" algn="tl">
                    <a:srgbClr val="000000">
                      <a:alpha val="43137"/>
                    </a:srgbClr>
                  </a:outerShdw>
                </a:effectLst>
              </a:endParaRPr>
            </a:p>
          </p:txBody>
        </p:sp>
      </p:grpSp>
      <p:sp>
        <p:nvSpPr>
          <p:cNvPr id="19463" name="Rectangle 25"/>
          <p:cNvSpPr>
            <a:spLocks noChangeArrowheads="1"/>
          </p:cNvSpPr>
          <p:nvPr/>
        </p:nvSpPr>
        <p:spPr bwMode="auto">
          <a:xfrm>
            <a:off x="0" y="457200"/>
            <a:ext cx="9144000" cy="0"/>
          </a:xfrm>
          <a:prstGeom prst="rect">
            <a:avLst/>
          </a:prstGeom>
          <a:noFill/>
          <a:ln w="9525">
            <a:noFill/>
            <a:miter lim="800000"/>
            <a:headEnd/>
            <a:tailEnd/>
          </a:ln>
        </p:spPr>
        <p:txBody>
          <a:bodyPr wrap="none" anchor="ctr">
            <a:spAutoFit/>
          </a:bodyPr>
          <a:lstStyle/>
          <a:p>
            <a:pPr indent="539750">
              <a:tabLst>
                <a:tab pos="215900" algn="l"/>
              </a:tabLst>
            </a:pPr>
            <a:endParaRPr lang="pt-BR"/>
          </a:p>
        </p:txBody>
      </p:sp>
      <p:pic>
        <p:nvPicPr>
          <p:cNvPr id="22" name="Imagem 21" descr="henri fayol.gif"/>
          <p:cNvPicPr>
            <a:picLocks noChangeAspect="1"/>
          </p:cNvPicPr>
          <p:nvPr/>
        </p:nvPicPr>
        <p:blipFill>
          <a:blip r:embed="rId2" cstate="print"/>
          <a:srcRect/>
          <a:stretch>
            <a:fillRect/>
          </a:stretch>
        </p:blipFill>
        <p:spPr bwMode="auto">
          <a:xfrm>
            <a:off x="2428875" y="4786313"/>
            <a:ext cx="1152525" cy="1647825"/>
          </a:xfrm>
          <a:prstGeom prst="rect">
            <a:avLst/>
          </a:prstGeom>
          <a:noFill/>
          <a:ln w="9525">
            <a:noFill/>
            <a:miter lim="800000"/>
            <a:headEnd/>
            <a:tailEnd/>
          </a:ln>
        </p:spPr>
      </p:pic>
      <p:pic>
        <p:nvPicPr>
          <p:cNvPr id="25" name="Imagem 24" descr="taylor 2.jpg"/>
          <p:cNvPicPr>
            <a:picLocks noChangeAspect="1"/>
          </p:cNvPicPr>
          <p:nvPr/>
        </p:nvPicPr>
        <p:blipFill>
          <a:blip r:embed="rId3" cstate="print"/>
          <a:srcRect/>
          <a:stretch>
            <a:fillRect/>
          </a:stretch>
        </p:blipFill>
        <p:spPr bwMode="auto">
          <a:xfrm>
            <a:off x="2428875" y="857250"/>
            <a:ext cx="1163638" cy="1571625"/>
          </a:xfrm>
          <a:prstGeom prst="rect">
            <a:avLst/>
          </a:prstGeom>
          <a:noFill/>
          <a:ln w="9525">
            <a:noFill/>
            <a:miter lim="800000"/>
            <a:headEnd/>
            <a:tailEnd/>
          </a:ln>
        </p:spPr>
      </p:pic>
      <p:pic>
        <p:nvPicPr>
          <p:cNvPr id="28" name="Picture 2" descr="C:\Meus Documentos Rodrigo\clip artes\CORPBAS\J0078842.WMF"/>
          <p:cNvPicPr>
            <a:picLocks noChangeAspect="1" noChangeArrowheads="1"/>
          </p:cNvPicPr>
          <p:nvPr/>
        </p:nvPicPr>
        <p:blipFill>
          <a:blip r:embed="rId4" cstate="print"/>
          <a:srcRect/>
          <a:stretch>
            <a:fillRect/>
          </a:stretch>
        </p:blipFill>
        <p:spPr bwMode="auto">
          <a:xfrm>
            <a:off x="7839075" y="1143000"/>
            <a:ext cx="947738" cy="1143000"/>
          </a:xfrm>
          <a:prstGeom prst="rect">
            <a:avLst/>
          </a:prstGeom>
          <a:noFill/>
          <a:ln w="9525">
            <a:noFill/>
            <a:miter lim="800000"/>
            <a:headEnd/>
            <a:tailEnd/>
          </a:ln>
        </p:spPr>
      </p:pic>
      <p:pic>
        <p:nvPicPr>
          <p:cNvPr id="29" name="Picture 2" descr="C:\Meus Documentos Rodrigo\clip artes\CORPBAS\J0078824.WMF"/>
          <p:cNvPicPr>
            <a:picLocks noChangeAspect="1" noChangeArrowheads="1"/>
          </p:cNvPicPr>
          <p:nvPr/>
        </p:nvPicPr>
        <p:blipFill>
          <a:blip r:embed="rId5" cstate="print"/>
          <a:srcRect/>
          <a:stretch>
            <a:fillRect/>
          </a:stretch>
        </p:blipFill>
        <p:spPr bwMode="auto">
          <a:xfrm>
            <a:off x="7500938" y="5138738"/>
            <a:ext cx="1428750" cy="1219200"/>
          </a:xfrm>
          <a:prstGeom prst="rect">
            <a:avLst/>
          </a:prstGeom>
          <a:noFill/>
          <a:ln w="9525">
            <a:noFill/>
            <a:miter lim="800000"/>
            <a:headEnd/>
            <a:tailEnd/>
          </a:ln>
        </p:spPr>
      </p:pic>
      <p:sp>
        <p:nvSpPr>
          <p:cNvPr id="30" name="Subtítulo 12"/>
          <p:cNvSpPr txBox="1">
            <a:spLocks/>
          </p:cNvSpPr>
          <p:nvPr/>
        </p:nvSpPr>
        <p:spPr>
          <a:xfrm>
            <a:off x="285750" y="142875"/>
            <a:ext cx="6215063" cy="571500"/>
          </a:xfrm>
          <a:prstGeom prst="rect">
            <a:avLst/>
          </a:prstGeom>
        </p:spPr>
        <p:txBody>
          <a:bodyPr>
            <a:normAutofit lnSpcReduction="100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ABORDAGENS da Administração</a:t>
            </a:r>
          </a:p>
        </p:txBody>
      </p:sp>
      <p:pic>
        <p:nvPicPr>
          <p:cNvPr id="26" name="Picture 2" descr="C:\Meus Documentos Rodrigo\Avantis\TGA 2013-I\log avantis 10 anos.jpg"/>
          <p:cNvPicPr>
            <a:picLocks noChangeAspect="1" noChangeArrowheads="1"/>
          </p:cNvPicPr>
          <p:nvPr/>
        </p:nvPicPr>
        <p:blipFill>
          <a:blip r:embed="rId6"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 to="" calcmode="lin" valueType="num">
                                      <p:cBhvr>
                                        <p:cTn id="7" dur="1" fill="hold"/>
                                        <p:tgtEl>
                                          <p:spTgt spid="41"/>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to="" calcmode="lin" valueType="num">
                                      <p:cBhvr>
                                        <p:cTn id="10" dur="1" fill="hold"/>
                                        <p:tgtEl>
                                          <p:spTgt spid="2"/>
                                        </p:tgtEl>
                                        <p:attrNameLst>
                                          <p:attrName/>
                                        </p:attrNameLst>
                                      </p:cBhvr>
                                    </p:anim>
                                  </p:childTnLst>
                                </p:cTn>
                              </p:par>
                              <p:par>
                                <p:cTn id="11" presetID="24"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 to="" calcmode="lin" valueType="num">
                                      <p:cBhvr>
                                        <p:cTn id="13" dur="1" fill="hold"/>
                                        <p:tgtEl>
                                          <p:spTgt spid="22"/>
                                        </p:tgtEl>
                                        <p:attrNameLst>
                                          <p:attrName/>
                                        </p:attrNameLst>
                                      </p:cBhvr>
                                    </p:anim>
                                  </p:childTnLst>
                                </p:cTn>
                              </p:par>
                              <p:par>
                                <p:cTn id="14" presetID="24"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 to="" calcmode="lin" valueType="num">
                                      <p:cBhvr>
                                        <p:cTn id="16" dur="1" fill="hold"/>
                                        <p:tgtEl>
                                          <p:spTgt spid="25"/>
                                        </p:tgtEl>
                                        <p:attrNameLst>
                                          <p:attrName/>
                                        </p:attrNameLst>
                                      </p:cBhvr>
                                    </p:anim>
                                  </p:childTnLst>
                                </p:cTn>
                              </p:par>
                              <p:par>
                                <p:cTn id="17" presetID="24"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 to="" calcmode="lin" valueType="num">
                                      <p:cBhvr>
                                        <p:cTn id="19" dur="1" fill="hold"/>
                                        <p:tgtEl>
                                          <p:spTgt spid="28"/>
                                        </p:tgtEl>
                                        <p:attrNameLst>
                                          <p:attrName/>
                                        </p:attrNameLst>
                                      </p:cBhvr>
                                    </p:anim>
                                  </p:childTnLst>
                                </p:cTn>
                              </p:par>
                              <p:par>
                                <p:cTn id="20" presetID="24" presetClass="entr" presetSubtype="0"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anim to="" calcmode="lin" valueType="num">
                                      <p:cBhvr>
                                        <p:cTn id="22" dur="1" fill="hold"/>
                                        <p:tgtEl>
                                          <p:spTgt spid="2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53B9B3B9-D925-4250-A232-A4C9E8FE089B}" type="slidenum">
              <a:rPr lang="pt-BR" sz="1100"/>
              <a:pPr>
                <a:defRPr/>
              </a:pPr>
              <a:t>19</a:t>
            </a:fld>
            <a:endParaRPr lang="pt-BR" sz="1100" dirty="0"/>
          </a:p>
        </p:txBody>
      </p:sp>
      <p:sp>
        <p:nvSpPr>
          <p:cNvPr id="26" name="Subtítulo 12"/>
          <p:cNvSpPr txBox="1">
            <a:spLocks/>
          </p:cNvSpPr>
          <p:nvPr/>
        </p:nvSpPr>
        <p:spPr>
          <a:xfrm>
            <a:off x="285750" y="142875"/>
            <a:ext cx="4929188" cy="857250"/>
          </a:xfrm>
          <a:prstGeom prst="rect">
            <a:avLst/>
          </a:prstGeom>
        </p:spPr>
        <p:txBody>
          <a:bodyPr>
            <a:normAutofit fontScale="92500" lnSpcReduction="200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Administração Científica  Taylor</a:t>
            </a:r>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Subtítulo 12"/>
          <p:cNvSpPr txBox="1">
            <a:spLocks/>
          </p:cNvSpPr>
          <p:nvPr/>
        </p:nvSpPr>
        <p:spPr bwMode="auto">
          <a:xfrm>
            <a:off x="285750" y="1571625"/>
            <a:ext cx="8429625" cy="4708525"/>
          </a:xfrm>
          <a:prstGeom prst="rect">
            <a:avLst/>
          </a:prstGeom>
          <a:noFill/>
          <a:ln w="9525">
            <a:noFill/>
            <a:miter lim="800000"/>
            <a:headEnd/>
            <a:tailEnd/>
          </a:ln>
        </p:spPr>
        <p:txBody>
          <a:bodyPr>
            <a:spAutoFit/>
          </a:bodyPr>
          <a:lstStyle/>
          <a:p>
            <a:pPr>
              <a:spcBef>
                <a:spcPts val="600"/>
              </a:spcBef>
            </a:pPr>
            <a:r>
              <a:rPr lang="pt-BR" sz="1900" b="1">
                <a:solidFill>
                  <a:srgbClr val="FF0000"/>
                </a:solidFill>
                <a:cs typeface="Arial" charset="0"/>
              </a:rPr>
              <a:t>Taylor: (1856-1915) Nasceu na Filadélfia, EUA, educado,mentalidade na disciplina, devoção ao trabalho e poupança. Tomou contato direto decorrente da Revolução Industrial. Iniciou com operário 1878, passando a contra-mestre, chefe de oficina, a engenheiro em 1885, quando se formou.</a:t>
            </a:r>
          </a:p>
          <a:p>
            <a:pPr>
              <a:spcBef>
                <a:spcPts val="600"/>
              </a:spcBef>
            </a:pPr>
            <a:r>
              <a:rPr lang="pt-BR" sz="1900" b="1">
                <a:solidFill>
                  <a:srgbClr val="FF0000"/>
                </a:solidFill>
                <a:cs typeface="Arial" charset="0"/>
              </a:rPr>
              <a:t>Na época era moda pagamento em peça ou tarefa. Patrões diminuíam o ritmo de produção para não pagar muito por turno ou tarefa. Taylor estava entre seu chefe e seus amigos da produção.</a:t>
            </a:r>
          </a:p>
          <a:p>
            <a:pPr>
              <a:spcBef>
                <a:spcPts val="600"/>
              </a:spcBef>
            </a:pPr>
            <a:r>
              <a:rPr lang="pt-BR" sz="1900" b="1">
                <a:solidFill>
                  <a:srgbClr val="FF0000"/>
                </a:solidFill>
                <a:cs typeface="Arial" charset="0"/>
              </a:rPr>
              <a:t>Registrou cerca de 50 patentes de invenções de máquinas e ferramentas. O primeiro livro foi  </a:t>
            </a:r>
            <a:r>
              <a:rPr lang="pt-BR" sz="1900" b="1" i="1">
                <a:solidFill>
                  <a:srgbClr val="FF0000"/>
                </a:solidFill>
                <a:cs typeface="Arial" charset="0"/>
              </a:rPr>
              <a:t>Shop Management </a:t>
            </a:r>
            <a:r>
              <a:rPr lang="pt-BR" sz="1900" b="1">
                <a:solidFill>
                  <a:srgbClr val="FF0000"/>
                </a:solidFill>
                <a:cs typeface="Arial" charset="0"/>
              </a:rPr>
              <a:t>(1903) onde se preocupa com técnicas de racionalização de trabalho, por meio de estudo de tempos e movimentos.</a:t>
            </a:r>
          </a:p>
          <a:p>
            <a:pPr>
              <a:spcBef>
                <a:spcPts val="600"/>
              </a:spcBef>
            </a:pPr>
            <a:r>
              <a:rPr lang="pt-BR" sz="1900" b="1">
                <a:solidFill>
                  <a:srgbClr val="FF0000"/>
                </a:solidFill>
                <a:cs typeface="Arial" charset="0"/>
              </a:rPr>
              <a:t>Descobriu que o “malandro” e o “trabalhador” necessitam ter remunerações diferentes. Criar condições de pagar mais ao operário que produz mais.</a:t>
            </a:r>
          </a:p>
        </p:txBody>
      </p:sp>
      <p:pic>
        <p:nvPicPr>
          <p:cNvPr id="20488" name="Picture 2" descr="C:\Meus Documentos Rodrigo\clip artes\CORPBAS\J0078842.WMF"/>
          <p:cNvPicPr>
            <a:picLocks noChangeAspect="1" noChangeArrowheads="1"/>
          </p:cNvPicPr>
          <p:nvPr/>
        </p:nvPicPr>
        <p:blipFill>
          <a:blip r:embed="rId2" cstate="print"/>
          <a:srcRect/>
          <a:stretch>
            <a:fillRect/>
          </a:stretch>
        </p:blipFill>
        <p:spPr bwMode="auto">
          <a:xfrm>
            <a:off x="8059738" y="4278313"/>
            <a:ext cx="1012825" cy="1222375"/>
          </a:xfrm>
          <a:prstGeom prst="rect">
            <a:avLst/>
          </a:prstGeom>
          <a:noFill/>
          <a:ln w="9525">
            <a:noFill/>
            <a:miter lim="800000"/>
            <a:headEnd/>
            <a:tailEnd/>
          </a:ln>
        </p:spPr>
      </p:pic>
      <p:pic>
        <p:nvPicPr>
          <p:cNvPr id="12" name="Imagem 11" descr="taylor 2.jpg"/>
          <p:cNvPicPr>
            <a:picLocks noChangeAspect="1"/>
          </p:cNvPicPr>
          <p:nvPr/>
        </p:nvPicPr>
        <p:blipFill>
          <a:blip r:embed="rId3" cstate="print"/>
          <a:srcRect/>
          <a:stretch>
            <a:fillRect/>
          </a:stretch>
        </p:blipFill>
        <p:spPr bwMode="auto">
          <a:xfrm>
            <a:off x="4857750" y="71438"/>
            <a:ext cx="1079500" cy="1457325"/>
          </a:xfrm>
          <a:prstGeom prst="rect">
            <a:avLst/>
          </a:prstGeom>
          <a:noFill/>
          <a:ln w="9525">
            <a:noFill/>
            <a:miter lim="800000"/>
            <a:headEnd/>
            <a:tailEnd/>
          </a:ln>
        </p:spPr>
      </p:pic>
      <p:pic>
        <p:nvPicPr>
          <p:cNvPr id="11" name="Picture 2" descr="C:\Meus Documentos Rodrigo\Avantis\TGA 2013-I\log avantis 10 anos.jpg"/>
          <p:cNvPicPr>
            <a:picLocks noChangeAspect="1" noChangeArrowheads="1"/>
          </p:cNvPicPr>
          <p:nvPr/>
        </p:nvPicPr>
        <p:blipFill>
          <a:blip r:embed="rId4"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to="" calcmode="lin" valueType="num">
                                      <p:cBhvr>
                                        <p:cTn id="7" dur="1" fill="hold"/>
                                        <p:tgtEl>
                                          <p:spTgt spid="1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 to="" calcmode="lin" valueType="num">
                                      <p:cBhvr>
                                        <p:cTn id="12" dur="1" fill="hold"/>
                                        <p:tgtEl>
                                          <p:spTgt spid="10">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 to="" calcmode="lin" valueType="num">
                                      <p:cBhvr>
                                        <p:cTn id="17" dur="1" fill="hold"/>
                                        <p:tgtEl>
                                          <p:spTgt spid="10">
                                            <p:txEl>
                                              <p:pRg st="1" end="1"/>
                                            </p:txEl>
                                          </p:spTgt>
                                        </p:tgtEl>
                                        <p:attrNameLst>
                                          <p:attrName/>
                                        </p:attrNameLst>
                                      </p:cBhvr>
                                    </p:anim>
                                  </p:childTnLst>
                                </p:cTn>
                              </p:par>
                              <p:par>
                                <p:cTn id="18" presetID="24" presetClass="entr" presetSubtype="0" fill="hold" nodeType="withEffect">
                                  <p:stCondLst>
                                    <p:cond delay="0"/>
                                  </p:stCondLst>
                                  <p:childTnLst>
                                    <p:set>
                                      <p:cBhvr>
                                        <p:cTn id="19" dur="1" fill="hold">
                                          <p:stCondLst>
                                            <p:cond delay="0"/>
                                          </p:stCondLst>
                                        </p:cTn>
                                        <p:tgtEl>
                                          <p:spTgt spid="10">
                                            <p:txEl>
                                              <p:pRg st="2" end="2"/>
                                            </p:txEl>
                                          </p:spTgt>
                                        </p:tgtEl>
                                        <p:attrNameLst>
                                          <p:attrName>style.visibility</p:attrName>
                                        </p:attrNameLst>
                                      </p:cBhvr>
                                      <p:to>
                                        <p:strVal val="visible"/>
                                      </p:to>
                                    </p:set>
                                    <p:anim to="" calcmode="lin" valueType="num">
                                      <p:cBhvr>
                                        <p:cTn id="20" dur="1" fill="hold"/>
                                        <p:tgtEl>
                                          <p:spTgt spid="10">
                                            <p:txEl>
                                              <p:pRg st="2" end="2"/>
                                            </p:txEl>
                                          </p:spTgt>
                                        </p:tgtEl>
                                        <p:attrNameLst>
                                          <p:attrName/>
                                        </p:attrNameLst>
                                      </p:cBhvr>
                                    </p:anim>
                                  </p:childTnLst>
                                </p:cTn>
                              </p:par>
                            </p:childTnLst>
                          </p:cTn>
                        </p:par>
                      </p:childTnLst>
                    </p:cTn>
                  </p:par>
                  <p:par>
                    <p:cTn id="21" fill="hold">
                      <p:stCondLst>
                        <p:cond delay="indefinite"/>
                      </p:stCondLst>
                      <p:childTnLst>
                        <p:par>
                          <p:cTn id="22" fill="hold">
                            <p:stCondLst>
                              <p:cond delay="0"/>
                            </p:stCondLst>
                            <p:childTnLst>
                              <p:par>
                                <p:cTn id="23" presetID="24" presetClass="entr" presetSubtype="0" fill="hold" nodeType="clickEffect">
                                  <p:stCondLst>
                                    <p:cond delay="0"/>
                                  </p:stCondLst>
                                  <p:childTnLst>
                                    <p:set>
                                      <p:cBhvr>
                                        <p:cTn id="24" dur="1" fill="hold">
                                          <p:stCondLst>
                                            <p:cond delay="0"/>
                                          </p:stCondLst>
                                        </p:cTn>
                                        <p:tgtEl>
                                          <p:spTgt spid="10">
                                            <p:txEl>
                                              <p:pRg st="3" end="3"/>
                                            </p:txEl>
                                          </p:spTgt>
                                        </p:tgtEl>
                                        <p:attrNameLst>
                                          <p:attrName>style.visibility</p:attrName>
                                        </p:attrNameLst>
                                      </p:cBhvr>
                                      <p:to>
                                        <p:strVal val="visible"/>
                                      </p:to>
                                    </p:set>
                                    <p:anim to="" calcmode="lin" valueType="num">
                                      <p:cBhvr>
                                        <p:cTn id="25" dur="1" fill="hold"/>
                                        <p:tgtEl>
                                          <p:spTgt spid="10">
                                            <p:txEl>
                                              <p:pRg st="3" end="3"/>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22CBF5C0-BFFD-47FE-BF40-AA67B0B12DEA}" type="slidenum">
              <a:rPr lang="pt-BR" sz="1100"/>
              <a:pPr>
                <a:defRPr/>
              </a:pPr>
              <a:t>20</a:t>
            </a:fld>
            <a:endParaRPr lang="pt-BR" sz="1100" dirty="0"/>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Subtítulo 12"/>
          <p:cNvSpPr txBox="1">
            <a:spLocks/>
          </p:cNvSpPr>
          <p:nvPr/>
        </p:nvSpPr>
        <p:spPr bwMode="auto">
          <a:xfrm>
            <a:off x="142875" y="1447800"/>
            <a:ext cx="3786188" cy="4089400"/>
          </a:xfrm>
          <a:prstGeom prst="rect">
            <a:avLst/>
          </a:prstGeom>
          <a:noFill/>
          <a:ln w="9525">
            <a:noFill/>
            <a:miter lim="800000"/>
            <a:headEnd/>
            <a:tailEnd/>
          </a:ln>
        </p:spPr>
        <p:txBody>
          <a:bodyPr>
            <a:spAutoFit/>
          </a:bodyPr>
          <a:lstStyle/>
          <a:p>
            <a:pPr>
              <a:spcBef>
                <a:spcPts val="600"/>
              </a:spcBef>
              <a:buFontTx/>
              <a:buChar char="-"/>
            </a:pPr>
            <a:r>
              <a:rPr lang="pt-BR" b="1">
                <a:cs typeface="Arial" charset="0"/>
              </a:rPr>
              <a:t>Objetivo da Administração: Assegurar a máxima prosperidade para o empregador junto com o máxima prosperidade para o operário. (interesse da empresa junto com o interesse dos funcionários);</a:t>
            </a:r>
          </a:p>
          <a:p>
            <a:pPr>
              <a:spcBef>
                <a:spcPts val="600"/>
              </a:spcBef>
              <a:buFontTx/>
              <a:buChar char="-"/>
            </a:pPr>
            <a:r>
              <a:rPr lang="pt-BR" b="1">
                <a:cs typeface="Arial" charset="0"/>
              </a:rPr>
              <a:t>Aumento da eficiência da indústria no nível operacional (operários);</a:t>
            </a:r>
          </a:p>
          <a:p>
            <a:pPr>
              <a:spcBef>
                <a:spcPts val="600"/>
              </a:spcBef>
              <a:buFontTx/>
              <a:buChar char="-"/>
            </a:pPr>
            <a:r>
              <a:rPr lang="pt-BR" b="1">
                <a:solidFill>
                  <a:srgbClr val="FF0000"/>
                </a:solidFill>
                <a:cs typeface="Arial" charset="0"/>
              </a:rPr>
              <a:t>Racionalização do trabalho dos operários; (Organização Racional do Trabalho – ORT = 09 princípios:</a:t>
            </a:r>
          </a:p>
        </p:txBody>
      </p:sp>
      <p:pic>
        <p:nvPicPr>
          <p:cNvPr id="21511" name="Picture 2" descr="C:\Meus Documentos Rodrigo\clip artes\CORPBAS\J0078842.WMF"/>
          <p:cNvPicPr>
            <a:picLocks noChangeAspect="1" noChangeArrowheads="1"/>
          </p:cNvPicPr>
          <p:nvPr/>
        </p:nvPicPr>
        <p:blipFill>
          <a:blip r:embed="rId2" cstate="print"/>
          <a:srcRect/>
          <a:stretch>
            <a:fillRect/>
          </a:stretch>
        </p:blipFill>
        <p:spPr bwMode="auto">
          <a:xfrm>
            <a:off x="5746750" y="1071563"/>
            <a:ext cx="1182688" cy="1427162"/>
          </a:xfrm>
          <a:prstGeom prst="rect">
            <a:avLst/>
          </a:prstGeom>
          <a:noFill/>
          <a:ln w="9525">
            <a:noFill/>
            <a:miter lim="800000"/>
            <a:headEnd/>
            <a:tailEnd/>
          </a:ln>
        </p:spPr>
      </p:pic>
      <p:sp>
        <p:nvSpPr>
          <p:cNvPr id="12" name="Retângulo 11"/>
          <p:cNvSpPr/>
          <p:nvPr/>
        </p:nvSpPr>
        <p:spPr>
          <a:xfrm>
            <a:off x="4071938" y="2454275"/>
            <a:ext cx="4857750" cy="3832225"/>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marL="342900" indent="-342900" algn="ctr" fontAlgn="auto">
              <a:spcBef>
                <a:spcPts val="600"/>
              </a:spcBef>
              <a:spcAft>
                <a:spcPts val="0"/>
              </a:spcAft>
              <a:defRPr/>
            </a:pPr>
            <a:r>
              <a:rPr lang="pt-BR" b="1" dirty="0">
                <a:solidFill>
                  <a:schemeClr val="tx1"/>
                </a:solidFill>
                <a:latin typeface="Arial" pitchFamily="34" charset="0"/>
                <a:cs typeface="Arial" pitchFamily="34" charset="0"/>
              </a:rPr>
              <a:t>ORGANIZAÇÃO RACIONAL DO TRABALHO</a:t>
            </a:r>
          </a:p>
          <a:p>
            <a:pPr marL="342900" indent="-342900" fontAlgn="auto">
              <a:spcBef>
                <a:spcPts val="600"/>
              </a:spcBef>
              <a:spcAft>
                <a:spcPts val="0"/>
              </a:spcAft>
              <a:buFont typeface="+mj-lt"/>
              <a:buAutoNum type="arabicPeriod"/>
              <a:defRPr/>
            </a:pPr>
            <a:r>
              <a:rPr lang="pt-BR" b="1" dirty="0">
                <a:solidFill>
                  <a:schemeClr val="tx1"/>
                </a:solidFill>
                <a:latin typeface="Arial" pitchFamily="34" charset="0"/>
                <a:cs typeface="Arial" pitchFamily="34" charset="0"/>
              </a:rPr>
              <a:t>Análise dos tempos e movimentos; </a:t>
            </a:r>
          </a:p>
          <a:p>
            <a:pPr marL="342900" indent="-342900" fontAlgn="auto">
              <a:spcBef>
                <a:spcPts val="600"/>
              </a:spcBef>
              <a:spcAft>
                <a:spcPts val="0"/>
              </a:spcAft>
              <a:buFont typeface="+mj-lt"/>
              <a:buAutoNum type="arabicPeriod"/>
              <a:defRPr/>
            </a:pPr>
            <a:r>
              <a:rPr lang="pt-BR" b="1" dirty="0">
                <a:solidFill>
                  <a:schemeClr val="tx1"/>
                </a:solidFill>
                <a:latin typeface="Arial" pitchFamily="34" charset="0"/>
                <a:cs typeface="Arial" pitchFamily="34" charset="0"/>
              </a:rPr>
              <a:t>Estudo da fadiga humana; </a:t>
            </a:r>
          </a:p>
          <a:p>
            <a:pPr marL="342900" indent="-342900" fontAlgn="auto">
              <a:spcBef>
                <a:spcPts val="600"/>
              </a:spcBef>
              <a:spcAft>
                <a:spcPts val="0"/>
              </a:spcAft>
              <a:buFont typeface="+mj-lt"/>
              <a:buAutoNum type="arabicPeriod"/>
              <a:defRPr/>
            </a:pPr>
            <a:r>
              <a:rPr lang="pt-BR" b="1" dirty="0">
                <a:solidFill>
                  <a:schemeClr val="tx1"/>
                </a:solidFill>
                <a:latin typeface="Arial" pitchFamily="34" charset="0"/>
                <a:cs typeface="Arial" pitchFamily="34" charset="0"/>
              </a:rPr>
              <a:t>Divisão e especialização do trabalho;</a:t>
            </a:r>
          </a:p>
          <a:p>
            <a:pPr marL="342900" indent="-342900" fontAlgn="auto">
              <a:spcBef>
                <a:spcPts val="600"/>
              </a:spcBef>
              <a:spcAft>
                <a:spcPts val="0"/>
              </a:spcAft>
              <a:buFont typeface="+mj-lt"/>
              <a:buAutoNum type="arabicPeriod"/>
              <a:defRPr/>
            </a:pPr>
            <a:r>
              <a:rPr lang="pt-BR" b="1" dirty="0">
                <a:solidFill>
                  <a:schemeClr val="tx1"/>
                </a:solidFill>
                <a:latin typeface="Arial" pitchFamily="34" charset="0"/>
                <a:cs typeface="Arial" pitchFamily="34" charset="0"/>
              </a:rPr>
              <a:t>Desenho de cargos e tarefas; </a:t>
            </a:r>
          </a:p>
          <a:p>
            <a:pPr marL="342900" indent="-342900" fontAlgn="auto">
              <a:spcBef>
                <a:spcPts val="600"/>
              </a:spcBef>
              <a:spcAft>
                <a:spcPts val="0"/>
              </a:spcAft>
              <a:buFont typeface="+mj-lt"/>
              <a:buAutoNum type="arabicPeriod"/>
              <a:defRPr/>
            </a:pPr>
            <a:r>
              <a:rPr lang="pt-BR" b="1" dirty="0">
                <a:solidFill>
                  <a:schemeClr val="tx1"/>
                </a:solidFill>
                <a:latin typeface="Arial" pitchFamily="34" charset="0"/>
                <a:cs typeface="Arial" pitchFamily="34" charset="0"/>
              </a:rPr>
              <a:t>Incentivos salariais e prêmio produção;</a:t>
            </a:r>
          </a:p>
          <a:p>
            <a:pPr marL="342900" indent="-342900" fontAlgn="auto">
              <a:spcBef>
                <a:spcPts val="600"/>
              </a:spcBef>
              <a:spcAft>
                <a:spcPts val="0"/>
              </a:spcAft>
              <a:buFont typeface="+mj-lt"/>
              <a:buAutoNum type="arabicPeriod"/>
              <a:defRPr/>
            </a:pPr>
            <a:r>
              <a:rPr lang="pt-BR" b="1" dirty="0">
                <a:solidFill>
                  <a:schemeClr val="tx1"/>
                </a:solidFill>
                <a:latin typeface="Arial" pitchFamily="34" charset="0"/>
                <a:cs typeface="Arial" pitchFamily="34" charset="0"/>
              </a:rPr>
              <a:t>Conceito “Homo </a:t>
            </a:r>
            <a:r>
              <a:rPr lang="pt-BR" b="1" dirty="0" err="1">
                <a:solidFill>
                  <a:schemeClr val="tx1"/>
                </a:solidFill>
                <a:latin typeface="Arial" pitchFamily="34" charset="0"/>
                <a:cs typeface="Arial" pitchFamily="34" charset="0"/>
              </a:rPr>
              <a:t>Economicus</a:t>
            </a:r>
            <a:r>
              <a:rPr lang="pt-BR" b="1" dirty="0">
                <a:solidFill>
                  <a:schemeClr val="tx1"/>
                </a:solidFill>
                <a:latin typeface="Arial" pitchFamily="34" charset="0"/>
                <a:cs typeface="Arial" pitchFamily="34" charset="0"/>
              </a:rPr>
              <a:t>”;</a:t>
            </a:r>
          </a:p>
          <a:p>
            <a:pPr marL="342900" indent="-342900" fontAlgn="auto">
              <a:spcBef>
                <a:spcPts val="600"/>
              </a:spcBef>
              <a:spcAft>
                <a:spcPts val="0"/>
              </a:spcAft>
              <a:buFont typeface="+mj-lt"/>
              <a:buAutoNum type="arabicPeriod"/>
              <a:defRPr/>
            </a:pPr>
            <a:r>
              <a:rPr lang="pt-BR" b="1" dirty="0">
                <a:solidFill>
                  <a:schemeClr val="tx1"/>
                </a:solidFill>
                <a:latin typeface="Arial" pitchFamily="34" charset="0"/>
                <a:cs typeface="Arial" pitchFamily="34" charset="0"/>
              </a:rPr>
              <a:t>Condições ambientais do trabalho;</a:t>
            </a:r>
          </a:p>
          <a:p>
            <a:pPr marL="342900" indent="-342900" fontAlgn="auto">
              <a:spcBef>
                <a:spcPts val="600"/>
              </a:spcBef>
              <a:spcAft>
                <a:spcPts val="0"/>
              </a:spcAft>
              <a:buFont typeface="+mj-lt"/>
              <a:buAutoNum type="arabicPeriod"/>
              <a:defRPr/>
            </a:pPr>
            <a:r>
              <a:rPr lang="pt-BR" b="1" dirty="0">
                <a:solidFill>
                  <a:schemeClr val="tx1"/>
                </a:solidFill>
                <a:latin typeface="Arial" pitchFamily="34" charset="0"/>
                <a:cs typeface="Arial" pitchFamily="34" charset="0"/>
              </a:rPr>
              <a:t>Padrão de métodos e máquinas;</a:t>
            </a:r>
          </a:p>
          <a:p>
            <a:pPr marL="342900" indent="-342900" fontAlgn="auto">
              <a:spcBef>
                <a:spcPts val="600"/>
              </a:spcBef>
              <a:spcAft>
                <a:spcPts val="0"/>
              </a:spcAft>
              <a:buFont typeface="+mj-lt"/>
              <a:buAutoNum type="arabicPeriod"/>
              <a:defRPr/>
            </a:pPr>
            <a:r>
              <a:rPr lang="pt-BR" b="1" dirty="0">
                <a:solidFill>
                  <a:schemeClr val="tx1"/>
                </a:solidFill>
                <a:latin typeface="Arial" pitchFamily="34" charset="0"/>
                <a:cs typeface="Arial" pitchFamily="34" charset="0"/>
              </a:rPr>
              <a:t>Supervisão Funcional.</a:t>
            </a:r>
          </a:p>
        </p:txBody>
      </p:sp>
      <p:pic>
        <p:nvPicPr>
          <p:cNvPr id="13" name="Imagem 12" descr="taylor 2.jpg"/>
          <p:cNvPicPr>
            <a:picLocks noChangeAspect="1"/>
          </p:cNvPicPr>
          <p:nvPr/>
        </p:nvPicPr>
        <p:blipFill>
          <a:blip r:embed="rId3" cstate="print"/>
          <a:srcRect/>
          <a:stretch>
            <a:fillRect/>
          </a:stretch>
        </p:blipFill>
        <p:spPr bwMode="auto">
          <a:xfrm>
            <a:off x="4635500" y="42863"/>
            <a:ext cx="1079500" cy="1457325"/>
          </a:xfrm>
          <a:prstGeom prst="rect">
            <a:avLst/>
          </a:prstGeom>
          <a:noFill/>
          <a:ln w="9525">
            <a:noFill/>
            <a:miter lim="800000"/>
            <a:headEnd/>
            <a:tailEnd/>
          </a:ln>
        </p:spPr>
      </p:pic>
      <p:sp>
        <p:nvSpPr>
          <p:cNvPr id="14" name="Subtítulo 12"/>
          <p:cNvSpPr txBox="1">
            <a:spLocks/>
          </p:cNvSpPr>
          <p:nvPr/>
        </p:nvSpPr>
        <p:spPr>
          <a:xfrm>
            <a:off x="285750" y="142875"/>
            <a:ext cx="4929188" cy="857250"/>
          </a:xfrm>
          <a:prstGeom prst="rect">
            <a:avLst/>
          </a:prstGeom>
        </p:spPr>
        <p:txBody>
          <a:bodyPr>
            <a:normAutofit fontScale="92500" lnSpcReduction="200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Administração Científica  Taylor</a:t>
            </a:r>
          </a:p>
        </p:txBody>
      </p:sp>
      <p:pic>
        <p:nvPicPr>
          <p:cNvPr id="11" name="Picture 2" descr="C:\Meus Documentos Rodrigo\Avantis\TGA 2013-I\log avantis 10 anos.jpg"/>
          <p:cNvPicPr>
            <a:picLocks noChangeAspect="1" noChangeArrowheads="1"/>
          </p:cNvPicPr>
          <p:nvPr/>
        </p:nvPicPr>
        <p:blipFill>
          <a:blip r:embed="rId4"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to="" calcmode="lin" valueType="num">
                                      <p:cBhvr>
                                        <p:cTn id="7" dur="1" fill="hold"/>
                                        <p:tgtEl>
                                          <p:spTgt spid="1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to="" calcmode="lin" valueType="num">
                                      <p:cBhvr>
                                        <p:cTn id="12" dur="1" fill="hold"/>
                                        <p:tgtEl>
                                          <p:spTgt spid="12"/>
                                        </p:tgtEl>
                                        <p:attrNameLst>
                                          <p:attrName/>
                                        </p:attrNameLst>
                                      </p:cBhvr>
                                    </p:anim>
                                  </p:childTnLst>
                                </p:cTn>
                              </p:par>
                              <p:par>
                                <p:cTn id="13" presetID="24"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to="" calcmode="lin" valueType="num">
                                      <p:cBhvr>
                                        <p:cTn id="15" dur="1" fill="hold"/>
                                        <p:tgtEl>
                                          <p:spTgt spid="1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3FA39E17-4DC1-4D27-9891-60784B7F03A2}" type="slidenum">
              <a:rPr lang="pt-BR" sz="1100"/>
              <a:pPr>
                <a:defRPr/>
              </a:pPr>
              <a:t>21</a:t>
            </a:fld>
            <a:endParaRPr lang="pt-BR" sz="1100" dirty="0"/>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2534" name="Picture 2" descr="C:\Meus Documentos Rodrigo\clip artes\CORPBAS\J0078842.WMF"/>
          <p:cNvPicPr>
            <a:picLocks noChangeAspect="1" noChangeArrowheads="1"/>
          </p:cNvPicPr>
          <p:nvPr/>
        </p:nvPicPr>
        <p:blipFill>
          <a:blip r:embed="rId2" cstate="print"/>
          <a:srcRect/>
          <a:stretch>
            <a:fillRect/>
          </a:stretch>
        </p:blipFill>
        <p:spPr bwMode="auto">
          <a:xfrm>
            <a:off x="500063" y="2357438"/>
            <a:ext cx="1182687" cy="1427162"/>
          </a:xfrm>
          <a:prstGeom prst="rect">
            <a:avLst/>
          </a:prstGeom>
          <a:noFill/>
          <a:ln w="9525">
            <a:noFill/>
            <a:miter lim="800000"/>
            <a:headEnd/>
            <a:tailEnd/>
          </a:ln>
        </p:spPr>
      </p:pic>
      <p:sp>
        <p:nvSpPr>
          <p:cNvPr id="13" name="Rectangle 3"/>
          <p:cNvSpPr txBox="1">
            <a:spLocks noChangeArrowheads="1"/>
          </p:cNvSpPr>
          <p:nvPr/>
        </p:nvSpPr>
        <p:spPr bwMode="auto">
          <a:xfrm>
            <a:off x="1928813" y="2143125"/>
            <a:ext cx="7000875" cy="4021138"/>
          </a:xfrm>
          <a:prstGeom prst="rect">
            <a:avLst/>
          </a:prstGeom>
          <a:noFill/>
          <a:ln w="9525">
            <a:noFill/>
            <a:miter lim="800000"/>
            <a:headEnd/>
            <a:tailEnd/>
          </a:ln>
        </p:spPr>
        <p:txBody>
          <a:bodyPr/>
          <a:lstStyle/>
          <a:p>
            <a:pPr>
              <a:lnSpc>
                <a:spcPct val="90000"/>
              </a:lnSpc>
              <a:spcBef>
                <a:spcPts val="600"/>
              </a:spcBef>
              <a:buFont typeface="Arial" charset="0"/>
              <a:buNone/>
            </a:pPr>
            <a:r>
              <a:rPr lang="pt-BR" sz="2000" b="1" u="sng" dirty="0">
                <a:solidFill>
                  <a:srgbClr val="FF0000"/>
                </a:solidFill>
                <a:cs typeface="Arial" charset="0"/>
              </a:rPr>
              <a:t>1) Planejamento</a:t>
            </a:r>
          </a:p>
          <a:p>
            <a:pPr marL="0" lvl="1">
              <a:lnSpc>
                <a:spcPct val="90000"/>
              </a:lnSpc>
              <a:spcBef>
                <a:spcPts val="600"/>
              </a:spcBef>
              <a:buFont typeface="Arial" charset="0"/>
              <a:buNone/>
            </a:pPr>
            <a:r>
              <a:rPr lang="pt-BR" sz="2000" b="1" dirty="0">
                <a:cs typeface="Arial" charset="0"/>
              </a:rPr>
              <a:t>Substitui regras rudimentares (empíricas) pela ciência (conhecimento organizado).</a:t>
            </a:r>
          </a:p>
          <a:p>
            <a:pPr>
              <a:lnSpc>
                <a:spcPct val="90000"/>
              </a:lnSpc>
              <a:spcBef>
                <a:spcPts val="600"/>
              </a:spcBef>
              <a:buFont typeface="Arial" charset="0"/>
              <a:buNone/>
            </a:pPr>
            <a:r>
              <a:rPr lang="pt-BR" sz="2000" b="1" u="sng" dirty="0">
                <a:solidFill>
                  <a:srgbClr val="FF0000"/>
                </a:solidFill>
                <a:cs typeface="Arial" charset="0"/>
              </a:rPr>
              <a:t>2) Preparo</a:t>
            </a:r>
          </a:p>
          <a:p>
            <a:pPr marL="0" lvl="1">
              <a:lnSpc>
                <a:spcPct val="90000"/>
              </a:lnSpc>
              <a:spcBef>
                <a:spcPts val="600"/>
              </a:spcBef>
              <a:buFont typeface="Arial" charset="0"/>
              <a:buNone/>
            </a:pPr>
            <a:r>
              <a:rPr lang="pt-BR" sz="2000" b="1" dirty="0">
                <a:cs typeface="Arial" charset="0"/>
              </a:rPr>
              <a:t>Seleção e desenvolvimento científico do trabalhador (produzir mais e melhor).</a:t>
            </a:r>
          </a:p>
          <a:p>
            <a:pPr>
              <a:lnSpc>
                <a:spcPct val="90000"/>
              </a:lnSpc>
              <a:spcBef>
                <a:spcPts val="600"/>
              </a:spcBef>
              <a:buFont typeface="Arial" charset="0"/>
              <a:buNone/>
            </a:pPr>
            <a:r>
              <a:rPr lang="pt-BR" sz="2000" b="1" u="sng" dirty="0">
                <a:solidFill>
                  <a:srgbClr val="FF0000"/>
                </a:solidFill>
                <a:cs typeface="Arial" charset="0"/>
              </a:rPr>
              <a:t>3) Controle</a:t>
            </a:r>
          </a:p>
          <a:p>
            <a:pPr marL="0" lvl="1">
              <a:lnSpc>
                <a:spcPct val="90000"/>
              </a:lnSpc>
              <a:spcBef>
                <a:spcPts val="600"/>
              </a:spcBef>
              <a:buFont typeface="Arial" charset="0"/>
              <a:buNone/>
            </a:pPr>
            <a:r>
              <a:rPr lang="pt-BR" sz="2000" b="1" dirty="0">
                <a:cs typeface="Arial" charset="0"/>
              </a:rPr>
              <a:t>Controle, verificação do trabalho (planejado) Cooperação entre administração e trabalhadores</a:t>
            </a:r>
          </a:p>
          <a:p>
            <a:pPr>
              <a:lnSpc>
                <a:spcPct val="90000"/>
              </a:lnSpc>
              <a:spcBef>
                <a:spcPts val="600"/>
              </a:spcBef>
              <a:buFont typeface="Arial" charset="0"/>
              <a:buNone/>
            </a:pPr>
            <a:r>
              <a:rPr lang="pt-BR" sz="2000" b="1" u="sng" dirty="0">
                <a:solidFill>
                  <a:srgbClr val="FF0000"/>
                </a:solidFill>
                <a:cs typeface="Arial" charset="0"/>
              </a:rPr>
              <a:t>4) Execução</a:t>
            </a:r>
          </a:p>
          <a:p>
            <a:pPr marL="0" lvl="1">
              <a:lnSpc>
                <a:spcPct val="90000"/>
              </a:lnSpc>
              <a:spcBef>
                <a:spcPts val="600"/>
              </a:spcBef>
              <a:buFont typeface="Arial" charset="0"/>
              <a:buNone/>
            </a:pPr>
            <a:r>
              <a:rPr lang="pt-BR" sz="2000" b="1" dirty="0">
                <a:cs typeface="Arial" charset="0"/>
              </a:rPr>
              <a:t>Distribuição de atribuições e responsabilidades a administradores e operários.</a:t>
            </a:r>
          </a:p>
        </p:txBody>
      </p:sp>
      <p:sp>
        <p:nvSpPr>
          <p:cNvPr id="14" name="Subtítulo 12"/>
          <p:cNvSpPr txBox="1">
            <a:spLocks/>
          </p:cNvSpPr>
          <p:nvPr/>
        </p:nvSpPr>
        <p:spPr>
          <a:xfrm>
            <a:off x="357188" y="1473200"/>
            <a:ext cx="8286750" cy="384175"/>
          </a:xfrm>
          <a:prstGeom prst="rect">
            <a:avLst/>
          </a:prstGeom>
          <a:noFill/>
        </p:spPr>
        <p:txBody>
          <a:bodyPr>
            <a:spAutoFit/>
          </a:bodyPr>
          <a:lstStyle/>
          <a:p>
            <a:pPr fontAlgn="auto">
              <a:spcBef>
                <a:spcPts val="600"/>
              </a:spcBef>
              <a:spcAft>
                <a:spcPts val="0"/>
              </a:spcAft>
              <a:defRPr/>
            </a:pPr>
            <a:r>
              <a:rPr lang="pt-BR" sz="1900" b="1" dirty="0">
                <a:solidFill>
                  <a:schemeClr val="tx1">
                    <a:lumMod val="95000"/>
                    <a:lumOff val="5000"/>
                  </a:schemeClr>
                </a:solidFill>
                <a:latin typeface="Arial" pitchFamily="34" charset="0"/>
                <a:cs typeface="Arial" pitchFamily="34" charset="0"/>
              </a:rPr>
              <a:t>Os 04 princípios da Administração Científica de TAYLOR</a:t>
            </a:r>
          </a:p>
        </p:txBody>
      </p:sp>
      <p:pic>
        <p:nvPicPr>
          <p:cNvPr id="15" name="Imagem 14" descr="taylor 2.jpg"/>
          <p:cNvPicPr>
            <a:picLocks noChangeAspect="1"/>
          </p:cNvPicPr>
          <p:nvPr/>
        </p:nvPicPr>
        <p:blipFill>
          <a:blip r:embed="rId3" cstate="print"/>
          <a:srcRect/>
          <a:stretch>
            <a:fillRect/>
          </a:stretch>
        </p:blipFill>
        <p:spPr bwMode="auto">
          <a:xfrm>
            <a:off x="357188" y="3954463"/>
            <a:ext cx="1357312" cy="1831975"/>
          </a:xfrm>
          <a:prstGeom prst="rect">
            <a:avLst/>
          </a:prstGeom>
          <a:noFill/>
          <a:ln w="9525">
            <a:noFill/>
            <a:miter lim="800000"/>
            <a:headEnd/>
            <a:tailEnd/>
          </a:ln>
        </p:spPr>
      </p:pic>
      <p:sp>
        <p:nvSpPr>
          <p:cNvPr id="16" name="Subtítulo 12"/>
          <p:cNvSpPr txBox="1">
            <a:spLocks/>
          </p:cNvSpPr>
          <p:nvPr/>
        </p:nvSpPr>
        <p:spPr>
          <a:xfrm>
            <a:off x="285750" y="142875"/>
            <a:ext cx="6429375" cy="857250"/>
          </a:xfrm>
          <a:prstGeom prst="rect">
            <a:avLst/>
          </a:prstGeom>
        </p:spPr>
        <p:txBody>
          <a:bodyPr>
            <a:normAutofit/>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Administração Científica - Taylor</a:t>
            </a:r>
          </a:p>
        </p:txBody>
      </p:sp>
      <p:pic>
        <p:nvPicPr>
          <p:cNvPr id="11" name="Picture 2" descr="C:\Meus Documentos Rodrigo\Avantis\TGA 2013-I\log avantis 10 anos.jpg"/>
          <p:cNvPicPr>
            <a:picLocks noChangeAspect="1" noChangeArrowheads="1"/>
          </p:cNvPicPr>
          <p:nvPr/>
        </p:nvPicPr>
        <p:blipFill>
          <a:blip r:embed="rId4"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to="" calcmode="lin" valueType="num">
                                      <p:cBhvr>
                                        <p:cTn id="7" dur="1" fill="hold"/>
                                        <p:tgtEl>
                                          <p:spTgt spid="1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strVal val="#ppt_w*0.70"/>
                                          </p:val>
                                        </p:tav>
                                        <p:tav tm="100000">
                                          <p:val>
                                            <p:strVal val="#ppt_w"/>
                                          </p:val>
                                        </p:tav>
                                      </p:tavLst>
                                    </p:anim>
                                    <p:anim calcmode="lin" valueType="num">
                                      <p:cBhvr>
                                        <p:cTn id="13" dur="1000" fill="hold"/>
                                        <p:tgtEl>
                                          <p:spTgt spid="13"/>
                                        </p:tgtEl>
                                        <p:attrNameLst>
                                          <p:attrName>ppt_h</p:attrName>
                                        </p:attrNameLst>
                                      </p:cBhvr>
                                      <p:tavLst>
                                        <p:tav tm="0">
                                          <p:val>
                                            <p:strVal val="#ppt_h"/>
                                          </p:val>
                                        </p:tav>
                                        <p:tav tm="100000">
                                          <p:val>
                                            <p:strVal val="#ppt_h"/>
                                          </p:val>
                                        </p:tav>
                                      </p:tavLst>
                                    </p:anim>
                                    <p:animEffect transition="in" filter="fade">
                                      <p:cBhvr>
                                        <p:cTn id="14" dur="1000"/>
                                        <p:tgtEl>
                                          <p:spTgt spid="13"/>
                                        </p:tgtEl>
                                      </p:cBhvr>
                                    </p:animEffect>
                                  </p:childTnLst>
                                </p:cTn>
                              </p:par>
                              <p:par>
                                <p:cTn id="15" presetID="24"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 to="" calcmode="lin" valueType="num">
                                      <p:cBhvr>
                                        <p:cTn id="17" dur="1" fill="hold"/>
                                        <p:tgtEl>
                                          <p:spTgt spid="1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BABF0921-A186-4C68-9CBC-DE6789E8D4CB}" type="slidenum">
              <a:rPr lang="pt-BR" sz="1100"/>
              <a:pPr>
                <a:defRPr/>
              </a:pPr>
              <a:t>22</a:t>
            </a:fld>
            <a:endParaRPr lang="pt-BR" sz="1100" dirty="0"/>
          </a:p>
        </p:txBody>
      </p:sp>
      <p:sp>
        <p:nvSpPr>
          <p:cNvPr id="26" name="Subtítulo 12"/>
          <p:cNvSpPr txBox="1">
            <a:spLocks/>
          </p:cNvSpPr>
          <p:nvPr/>
        </p:nvSpPr>
        <p:spPr>
          <a:xfrm>
            <a:off x="285750" y="142875"/>
            <a:ext cx="5929313" cy="571500"/>
          </a:xfrm>
          <a:prstGeom prst="rect">
            <a:avLst/>
          </a:prstGeom>
        </p:spPr>
        <p:txBody>
          <a:bodyPr>
            <a:normAutofit lnSpcReduction="100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CRÍTICAS A ADM. CIENTÍFICA</a:t>
            </a:r>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Subtítulo 12"/>
          <p:cNvSpPr txBox="1">
            <a:spLocks/>
          </p:cNvSpPr>
          <p:nvPr/>
        </p:nvSpPr>
        <p:spPr>
          <a:xfrm>
            <a:off x="285750" y="857250"/>
            <a:ext cx="6715125" cy="384175"/>
          </a:xfrm>
          <a:prstGeom prst="rect">
            <a:avLst/>
          </a:prstGeom>
          <a:noFill/>
        </p:spPr>
        <p:txBody>
          <a:bodyPr>
            <a:spAutoFit/>
          </a:bodyPr>
          <a:lstStyle/>
          <a:p>
            <a:pPr fontAlgn="auto">
              <a:spcBef>
                <a:spcPts val="600"/>
              </a:spcBef>
              <a:spcAft>
                <a:spcPts val="0"/>
              </a:spcAft>
              <a:defRPr/>
            </a:pPr>
            <a:r>
              <a:rPr lang="pt-BR" sz="1900" b="1" dirty="0">
                <a:solidFill>
                  <a:srgbClr val="FF0000"/>
                </a:solidFill>
                <a:latin typeface="Arial" pitchFamily="34" charset="0"/>
                <a:cs typeface="Arial" pitchFamily="34" charset="0"/>
              </a:rPr>
              <a:t>CRÍTICAS</a:t>
            </a:r>
            <a:r>
              <a:rPr lang="pt-BR" sz="1900" b="1" dirty="0">
                <a:solidFill>
                  <a:schemeClr val="tx1">
                    <a:lumMod val="95000"/>
                    <a:lumOff val="5000"/>
                  </a:schemeClr>
                </a:solidFill>
                <a:latin typeface="Arial" pitchFamily="34" charset="0"/>
                <a:cs typeface="Arial" pitchFamily="34" charset="0"/>
              </a:rPr>
              <a:t> a Escola Administração Científica - TAYLOR</a:t>
            </a:r>
          </a:p>
        </p:txBody>
      </p:sp>
      <p:sp>
        <p:nvSpPr>
          <p:cNvPr id="10" name="Subtítulo 12"/>
          <p:cNvSpPr txBox="1">
            <a:spLocks/>
          </p:cNvSpPr>
          <p:nvPr/>
        </p:nvSpPr>
        <p:spPr bwMode="auto">
          <a:xfrm>
            <a:off x="285750" y="1285875"/>
            <a:ext cx="8643938" cy="4786313"/>
          </a:xfrm>
          <a:prstGeom prst="rect">
            <a:avLst/>
          </a:prstGeom>
          <a:noFill/>
          <a:ln w="9525">
            <a:noFill/>
            <a:miter lim="800000"/>
            <a:headEnd/>
            <a:tailEnd/>
          </a:ln>
        </p:spPr>
        <p:txBody>
          <a:bodyPr>
            <a:spAutoFit/>
          </a:bodyPr>
          <a:lstStyle/>
          <a:p>
            <a:pPr marL="355600" indent="-355600">
              <a:lnSpc>
                <a:spcPct val="90000"/>
              </a:lnSpc>
              <a:spcBef>
                <a:spcPts val="600"/>
              </a:spcBef>
            </a:pPr>
            <a:r>
              <a:rPr lang="pt-BR" sz="2000" b="1">
                <a:cs typeface="Arial" charset="0"/>
              </a:rPr>
              <a:t>1) Mecanicismo: Pouca atenção ao homem; organização: “arranjo rígido e estático de peças”;</a:t>
            </a:r>
          </a:p>
          <a:p>
            <a:pPr marL="355600" indent="-355600">
              <a:lnSpc>
                <a:spcPct val="90000"/>
              </a:lnSpc>
              <a:spcBef>
                <a:spcPts val="600"/>
              </a:spcBef>
            </a:pPr>
            <a:r>
              <a:rPr lang="pt-BR" sz="2000" b="1">
                <a:cs typeface="Arial" charset="0"/>
              </a:rPr>
              <a:t>2) Superespecialização do operário: Fragmentação excessiva de tarefas;</a:t>
            </a:r>
          </a:p>
          <a:p>
            <a:pPr marL="355600" indent="-355600">
              <a:lnSpc>
                <a:spcPct val="90000"/>
              </a:lnSpc>
              <a:spcBef>
                <a:spcPts val="600"/>
              </a:spcBef>
            </a:pPr>
            <a:r>
              <a:rPr lang="pt-BR" sz="2000" b="1">
                <a:cs typeface="Arial" charset="0"/>
              </a:rPr>
              <a:t>3) Visão microscópica do homem: Natureza humana e social: Fadiga só física e não nervosa, intelectual; Apêndice da máquina;</a:t>
            </a:r>
          </a:p>
          <a:p>
            <a:pPr marL="355600" indent="-355600">
              <a:lnSpc>
                <a:spcPct val="90000"/>
              </a:lnSpc>
              <a:spcBef>
                <a:spcPts val="600"/>
              </a:spcBef>
            </a:pPr>
            <a:r>
              <a:rPr lang="pt-BR" sz="2000" b="1">
                <a:cs typeface="Arial" charset="0"/>
              </a:rPr>
              <a:t>4) Ausência de comprovação científica: Método empírico e concreto, obtido pela evidência; Não pela abstração, “como” e não o “porquê”;</a:t>
            </a:r>
          </a:p>
          <a:p>
            <a:pPr marL="355600" indent="-355600">
              <a:lnSpc>
                <a:spcPct val="90000"/>
              </a:lnSpc>
              <a:spcBef>
                <a:spcPts val="600"/>
              </a:spcBef>
            </a:pPr>
            <a:r>
              <a:rPr lang="pt-BR" sz="2000" b="1">
                <a:cs typeface="Arial" charset="0"/>
              </a:rPr>
              <a:t>5) Abordagem incompleta da organização:  Ignora os aspectos informais e humanos;</a:t>
            </a:r>
          </a:p>
          <a:p>
            <a:pPr marL="355600" indent="-355600">
              <a:lnSpc>
                <a:spcPct val="90000"/>
              </a:lnSpc>
              <a:spcBef>
                <a:spcPts val="600"/>
              </a:spcBef>
            </a:pPr>
            <a:r>
              <a:rPr lang="pt-BR" sz="2000" b="1">
                <a:cs typeface="Arial" charset="0"/>
              </a:rPr>
              <a:t>6) Limitação do campo de aplicação: problemas de produção, Financeira, mercadológica e humano (não);</a:t>
            </a:r>
          </a:p>
          <a:p>
            <a:pPr marL="355600" indent="-355600">
              <a:lnSpc>
                <a:spcPct val="90000"/>
              </a:lnSpc>
              <a:spcBef>
                <a:spcPts val="600"/>
              </a:spcBef>
            </a:pPr>
            <a:r>
              <a:rPr lang="pt-BR" sz="2000" b="1">
                <a:cs typeface="Arial" charset="0"/>
              </a:rPr>
              <a:t>7) Abordagem prescritiva e normativa: Padronizando situações, padronizando ações;</a:t>
            </a:r>
            <a:endParaRPr lang="pt-BR" sz="2000" b="1">
              <a:solidFill>
                <a:srgbClr val="FF0000"/>
              </a:solidFill>
              <a:cs typeface="Arial" charset="0"/>
            </a:endParaRPr>
          </a:p>
        </p:txBody>
      </p:sp>
      <p:sp>
        <p:nvSpPr>
          <p:cNvPr id="25609" name="Rectangle 25"/>
          <p:cNvSpPr>
            <a:spLocks noChangeArrowheads="1"/>
          </p:cNvSpPr>
          <p:nvPr/>
        </p:nvSpPr>
        <p:spPr bwMode="auto">
          <a:xfrm>
            <a:off x="0" y="457200"/>
            <a:ext cx="9144000" cy="0"/>
          </a:xfrm>
          <a:prstGeom prst="rect">
            <a:avLst/>
          </a:prstGeom>
          <a:noFill/>
          <a:ln w="9525">
            <a:noFill/>
            <a:miter lim="800000"/>
            <a:headEnd/>
            <a:tailEnd/>
          </a:ln>
        </p:spPr>
        <p:txBody>
          <a:bodyPr wrap="none" anchor="ctr">
            <a:spAutoFit/>
          </a:bodyPr>
          <a:lstStyle/>
          <a:p>
            <a:pPr indent="539750">
              <a:tabLst>
                <a:tab pos="215900" algn="l"/>
              </a:tabLst>
            </a:pPr>
            <a:endParaRPr lang="pt-BR"/>
          </a:p>
        </p:txBody>
      </p:sp>
      <p:pic>
        <p:nvPicPr>
          <p:cNvPr id="25610" name="Picture 2" descr="C:\Meus Documentos Rodrigo\clip artes\CORPBAS\J0078842.WMF"/>
          <p:cNvPicPr>
            <a:picLocks noChangeAspect="1" noChangeArrowheads="1"/>
          </p:cNvPicPr>
          <p:nvPr/>
        </p:nvPicPr>
        <p:blipFill>
          <a:blip r:embed="rId2" cstate="print"/>
          <a:srcRect/>
          <a:stretch>
            <a:fillRect/>
          </a:stretch>
        </p:blipFill>
        <p:spPr bwMode="auto">
          <a:xfrm>
            <a:off x="8059738" y="4278313"/>
            <a:ext cx="1012825" cy="1222375"/>
          </a:xfrm>
          <a:prstGeom prst="rect">
            <a:avLst/>
          </a:prstGeom>
          <a:noFill/>
          <a:ln w="9525">
            <a:noFill/>
            <a:miter lim="800000"/>
            <a:headEnd/>
            <a:tailEnd/>
          </a:ln>
        </p:spPr>
      </p:pic>
      <p:pic>
        <p:nvPicPr>
          <p:cNvPr id="11" name="Picture 2" descr="C:\Meus Documentos Rodrigo\Avantis\TGA 2013-I\log avantis 10 anos.jpg"/>
          <p:cNvPicPr>
            <a:picLocks noChangeAspect="1" noChangeArrowheads="1"/>
          </p:cNvPicPr>
          <p:nvPr/>
        </p:nvPicPr>
        <p:blipFill>
          <a:blip r:embed="rId3"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to="" calcmode="lin" valueType="num">
                                      <p:cBhvr>
                                        <p:cTn id="7" dur="1" fill="hold"/>
                                        <p:tgtEl>
                                          <p:spTgt spid="4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 to="" calcmode="lin" valueType="num">
                                      <p:cBhvr>
                                        <p:cTn id="12" dur="1" fill="hold"/>
                                        <p:tgtEl>
                                          <p:spTgt spid="10">
                                            <p:txEl>
                                              <p:pRg st="0" end="0"/>
                                            </p:txEl>
                                          </p:spTgt>
                                        </p:tgtEl>
                                        <p:attrNameLst>
                                          <p:attrName/>
                                        </p:attrNameLst>
                                      </p:cBhvr>
                                    </p:anim>
                                  </p:childTnLst>
                                </p:cTn>
                              </p:par>
                              <p:par>
                                <p:cTn id="13" presetID="24" presetClass="entr" presetSubtype="0" fill="hold" nodeType="with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anim to="" calcmode="lin" valueType="num">
                                      <p:cBhvr>
                                        <p:cTn id="15" dur="1" fill="hold"/>
                                        <p:tgtEl>
                                          <p:spTgt spid="10">
                                            <p:txEl>
                                              <p:pRg st="1" end="1"/>
                                            </p:txEl>
                                          </p:spTgt>
                                        </p:tgtEl>
                                        <p:attrNameLst>
                                          <p:attrName/>
                                        </p:attrNameLst>
                                      </p:cBhvr>
                                    </p:anim>
                                  </p:childTnLst>
                                </p:cTn>
                              </p:par>
                            </p:childTnLst>
                          </p:cTn>
                        </p:par>
                      </p:childTnLst>
                    </p:cTn>
                  </p:par>
                  <p:par>
                    <p:cTn id="16" fill="hold">
                      <p:stCondLst>
                        <p:cond delay="indefinite"/>
                      </p:stCondLst>
                      <p:childTnLst>
                        <p:par>
                          <p:cTn id="17" fill="hold">
                            <p:stCondLst>
                              <p:cond delay="0"/>
                            </p:stCondLst>
                            <p:childTnLst>
                              <p:par>
                                <p:cTn id="18" presetID="24" presetClass="entr" presetSubtype="0" fill="hold" nodeType="clickEffect">
                                  <p:stCondLst>
                                    <p:cond delay="0"/>
                                  </p:stCondLst>
                                  <p:childTnLst>
                                    <p:set>
                                      <p:cBhvr>
                                        <p:cTn id="19" dur="1" fill="hold">
                                          <p:stCondLst>
                                            <p:cond delay="0"/>
                                          </p:stCondLst>
                                        </p:cTn>
                                        <p:tgtEl>
                                          <p:spTgt spid="10">
                                            <p:txEl>
                                              <p:pRg st="2" end="2"/>
                                            </p:txEl>
                                          </p:spTgt>
                                        </p:tgtEl>
                                        <p:attrNameLst>
                                          <p:attrName>style.visibility</p:attrName>
                                        </p:attrNameLst>
                                      </p:cBhvr>
                                      <p:to>
                                        <p:strVal val="visible"/>
                                      </p:to>
                                    </p:set>
                                    <p:anim to="" calcmode="lin" valueType="num">
                                      <p:cBhvr>
                                        <p:cTn id="20" dur="1" fill="hold"/>
                                        <p:tgtEl>
                                          <p:spTgt spid="10">
                                            <p:txEl>
                                              <p:pRg st="2" end="2"/>
                                            </p:txEl>
                                          </p:spTgt>
                                        </p:tgtEl>
                                        <p:attrNameLst>
                                          <p:attrName/>
                                        </p:attrNameLst>
                                      </p:cBhvr>
                                    </p:anim>
                                  </p:childTnLst>
                                </p:cTn>
                              </p:par>
                              <p:par>
                                <p:cTn id="21" presetID="24" presetClass="entr" presetSubtype="0" fill="hold" nodeType="with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anim to="" calcmode="lin" valueType="num">
                                      <p:cBhvr>
                                        <p:cTn id="23" dur="1" fill="hold"/>
                                        <p:tgtEl>
                                          <p:spTgt spid="10">
                                            <p:txEl>
                                              <p:pRg st="3" end="3"/>
                                            </p:txEl>
                                          </p:spTgt>
                                        </p:tgtEl>
                                        <p:attrNameLst>
                                          <p:attrName/>
                                        </p:attrNameLst>
                                      </p:cBhvr>
                                    </p:anim>
                                  </p:childTnLst>
                                </p:cTn>
                              </p:par>
                            </p:childTnLst>
                          </p:cTn>
                        </p:par>
                      </p:childTnLst>
                    </p:cTn>
                  </p:par>
                  <p:par>
                    <p:cTn id="24" fill="hold">
                      <p:stCondLst>
                        <p:cond delay="indefinite"/>
                      </p:stCondLst>
                      <p:childTnLst>
                        <p:par>
                          <p:cTn id="25" fill="hold">
                            <p:stCondLst>
                              <p:cond delay="0"/>
                            </p:stCondLst>
                            <p:childTnLst>
                              <p:par>
                                <p:cTn id="26" presetID="24" presetClass="entr" presetSubtype="0" fill="hold" nodeType="clickEffect">
                                  <p:stCondLst>
                                    <p:cond delay="0"/>
                                  </p:stCondLst>
                                  <p:childTnLst>
                                    <p:set>
                                      <p:cBhvr>
                                        <p:cTn id="27" dur="1" fill="hold">
                                          <p:stCondLst>
                                            <p:cond delay="0"/>
                                          </p:stCondLst>
                                        </p:cTn>
                                        <p:tgtEl>
                                          <p:spTgt spid="10">
                                            <p:txEl>
                                              <p:pRg st="4" end="4"/>
                                            </p:txEl>
                                          </p:spTgt>
                                        </p:tgtEl>
                                        <p:attrNameLst>
                                          <p:attrName>style.visibility</p:attrName>
                                        </p:attrNameLst>
                                      </p:cBhvr>
                                      <p:to>
                                        <p:strVal val="visible"/>
                                      </p:to>
                                    </p:set>
                                    <p:anim to="" calcmode="lin" valueType="num">
                                      <p:cBhvr>
                                        <p:cTn id="28" dur="1" fill="hold"/>
                                        <p:tgtEl>
                                          <p:spTgt spid="10">
                                            <p:txEl>
                                              <p:pRg st="4" end="4"/>
                                            </p:txEl>
                                          </p:spTgt>
                                        </p:tgtEl>
                                        <p:attrNameLst>
                                          <p:attrName/>
                                        </p:attrNameLst>
                                      </p:cBhvr>
                                    </p:anim>
                                  </p:childTnLst>
                                </p:cTn>
                              </p:par>
                              <p:par>
                                <p:cTn id="29" presetID="24" presetClass="entr" presetSubtype="0" fill="hold" nodeType="withEffect">
                                  <p:stCondLst>
                                    <p:cond delay="0"/>
                                  </p:stCondLst>
                                  <p:childTnLst>
                                    <p:set>
                                      <p:cBhvr>
                                        <p:cTn id="30" dur="1" fill="hold">
                                          <p:stCondLst>
                                            <p:cond delay="0"/>
                                          </p:stCondLst>
                                        </p:cTn>
                                        <p:tgtEl>
                                          <p:spTgt spid="10">
                                            <p:txEl>
                                              <p:pRg st="5" end="5"/>
                                            </p:txEl>
                                          </p:spTgt>
                                        </p:tgtEl>
                                        <p:attrNameLst>
                                          <p:attrName>style.visibility</p:attrName>
                                        </p:attrNameLst>
                                      </p:cBhvr>
                                      <p:to>
                                        <p:strVal val="visible"/>
                                      </p:to>
                                    </p:set>
                                    <p:anim to="" calcmode="lin" valueType="num">
                                      <p:cBhvr>
                                        <p:cTn id="31" dur="1" fill="hold"/>
                                        <p:tgtEl>
                                          <p:spTgt spid="10">
                                            <p:txEl>
                                              <p:pRg st="5" end="5"/>
                                            </p:txEl>
                                          </p:spTgt>
                                        </p:tgtEl>
                                        <p:attrNameLst>
                                          <p:attrName/>
                                        </p:attrNameLst>
                                      </p:cBhvr>
                                    </p:anim>
                                  </p:childTnLst>
                                </p:cTn>
                              </p:par>
                            </p:childTnLst>
                          </p:cTn>
                        </p:par>
                      </p:childTnLst>
                    </p:cTn>
                  </p:par>
                  <p:par>
                    <p:cTn id="32" fill="hold">
                      <p:stCondLst>
                        <p:cond delay="indefinite"/>
                      </p:stCondLst>
                      <p:childTnLst>
                        <p:par>
                          <p:cTn id="33" fill="hold">
                            <p:stCondLst>
                              <p:cond delay="0"/>
                            </p:stCondLst>
                            <p:childTnLst>
                              <p:par>
                                <p:cTn id="34" presetID="24" presetClass="entr" presetSubtype="0" fill="hold" nodeType="clickEffect">
                                  <p:stCondLst>
                                    <p:cond delay="0"/>
                                  </p:stCondLst>
                                  <p:childTnLst>
                                    <p:set>
                                      <p:cBhvr>
                                        <p:cTn id="35" dur="1" fill="hold">
                                          <p:stCondLst>
                                            <p:cond delay="0"/>
                                          </p:stCondLst>
                                        </p:cTn>
                                        <p:tgtEl>
                                          <p:spTgt spid="10">
                                            <p:txEl>
                                              <p:pRg st="6" end="6"/>
                                            </p:txEl>
                                          </p:spTgt>
                                        </p:tgtEl>
                                        <p:attrNameLst>
                                          <p:attrName>style.visibility</p:attrName>
                                        </p:attrNameLst>
                                      </p:cBhvr>
                                      <p:to>
                                        <p:strVal val="visible"/>
                                      </p:to>
                                    </p:set>
                                    <p:anim to="" calcmode="lin" valueType="num">
                                      <p:cBhvr>
                                        <p:cTn id="36" dur="1" fill="hold"/>
                                        <p:tgtEl>
                                          <p:spTgt spid="10">
                                            <p:txEl>
                                              <p:pRg st="6" end="6"/>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F0AF2E2E-5E9A-4E4A-8128-444581EE6713}" type="slidenum">
              <a:rPr lang="pt-BR" sz="1100"/>
              <a:pPr>
                <a:defRPr/>
              </a:pPr>
              <a:t>23</a:t>
            </a:fld>
            <a:endParaRPr lang="pt-BR" sz="1100" dirty="0"/>
          </a:p>
        </p:txBody>
      </p:sp>
      <p:sp>
        <p:nvSpPr>
          <p:cNvPr id="26" name="Subtítulo 12"/>
          <p:cNvSpPr txBox="1">
            <a:spLocks/>
          </p:cNvSpPr>
          <p:nvPr/>
        </p:nvSpPr>
        <p:spPr>
          <a:xfrm>
            <a:off x="285750" y="142875"/>
            <a:ext cx="5929313" cy="571500"/>
          </a:xfrm>
          <a:prstGeom prst="rect">
            <a:avLst/>
          </a:prstGeom>
        </p:spPr>
        <p:txBody>
          <a:bodyPr>
            <a:normAutofit lnSpcReduction="100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Administração Clássica</a:t>
            </a:r>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Subtítulo 12"/>
          <p:cNvSpPr txBox="1">
            <a:spLocks/>
          </p:cNvSpPr>
          <p:nvPr/>
        </p:nvSpPr>
        <p:spPr bwMode="auto">
          <a:xfrm>
            <a:off x="285750" y="1571625"/>
            <a:ext cx="8429625" cy="4416425"/>
          </a:xfrm>
          <a:prstGeom prst="rect">
            <a:avLst/>
          </a:prstGeom>
          <a:noFill/>
          <a:ln w="9525">
            <a:noFill/>
            <a:miter lim="800000"/>
            <a:headEnd/>
            <a:tailEnd/>
          </a:ln>
        </p:spPr>
        <p:txBody>
          <a:bodyPr>
            <a:spAutoFit/>
          </a:bodyPr>
          <a:lstStyle/>
          <a:p>
            <a:pPr>
              <a:spcBef>
                <a:spcPts val="600"/>
              </a:spcBef>
            </a:pPr>
            <a:r>
              <a:rPr lang="pt-BR" sz="1900" b="1" u="sng">
                <a:solidFill>
                  <a:schemeClr val="tx2"/>
                </a:solidFill>
                <a:cs typeface="Arial" charset="0"/>
              </a:rPr>
              <a:t>Fayol</a:t>
            </a:r>
            <a:r>
              <a:rPr lang="pt-BR" sz="1900" b="1">
                <a:solidFill>
                  <a:schemeClr val="tx2"/>
                </a:solidFill>
                <a:cs typeface="Arial" charset="0"/>
              </a:rPr>
              <a:t>: (1841-1925) Nasceu na Constantinopla, França. Formou-se em engenharia de minas aos 19 anos, entrou para empresa metalúrgica e carbonífera onde desenvolveu toda sua carreira. Aos 25 foi gerente das minas e aos 47 assumia a gerência geral da </a:t>
            </a:r>
            <a:r>
              <a:rPr lang="pt-BR" sz="1900" b="1" i="1">
                <a:solidFill>
                  <a:schemeClr val="tx2"/>
                </a:solidFill>
                <a:cs typeface="Arial" charset="0"/>
              </a:rPr>
              <a:t>Compagnie Commantry Fourchambault et Decazeville.</a:t>
            </a:r>
            <a:r>
              <a:rPr lang="pt-BR" sz="1900" b="1">
                <a:solidFill>
                  <a:schemeClr val="tx2"/>
                </a:solidFill>
                <a:cs typeface="Arial" charset="0"/>
              </a:rPr>
              <a:t>  Passou a vida inteira trabalhando na mesma empresa.</a:t>
            </a:r>
          </a:p>
          <a:p>
            <a:pPr>
              <a:spcBef>
                <a:spcPts val="600"/>
              </a:spcBef>
            </a:pPr>
            <a:r>
              <a:rPr lang="pt-BR" sz="1900" b="1">
                <a:solidFill>
                  <a:schemeClr val="tx2"/>
                </a:solidFill>
                <a:cs typeface="Arial" charset="0"/>
              </a:rPr>
              <a:t>Em 1888 a empresa estava em dificuldade e não eram pagos dividendos desde 1885. Fayol foi nomeado diretor-geral, começando a revitalizar a companhia.</a:t>
            </a:r>
          </a:p>
          <a:p>
            <a:pPr>
              <a:spcBef>
                <a:spcPts val="600"/>
              </a:spcBef>
            </a:pPr>
            <a:r>
              <a:rPr lang="pt-BR" sz="1900" b="1">
                <a:solidFill>
                  <a:schemeClr val="tx2"/>
                </a:solidFill>
                <a:cs typeface="Arial" charset="0"/>
              </a:rPr>
              <a:t>Escreveu o livro </a:t>
            </a:r>
            <a:r>
              <a:rPr lang="pt-BR" sz="1900" b="1" i="1">
                <a:solidFill>
                  <a:schemeClr val="tx2"/>
                </a:solidFill>
                <a:cs typeface="Arial" charset="0"/>
              </a:rPr>
              <a:t>Administration Industrielle et Générale</a:t>
            </a:r>
            <a:r>
              <a:rPr lang="pt-BR" sz="1900" b="1">
                <a:solidFill>
                  <a:schemeClr val="tx2"/>
                </a:solidFill>
                <a:cs typeface="Arial" charset="0"/>
              </a:rPr>
              <a:t> publicado em Paris em 1916 e afirmou que seu êxito se devia não só às suas qualidades pessoais, mas aos métodos que empregava.</a:t>
            </a:r>
          </a:p>
          <a:p>
            <a:pPr>
              <a:spcBef>
                <a:spcPts val="600"/>
              </a:spcBef>
            </a:pPr>
            <a:r>
              <a:rPr lang="pt-BR" sz="1900" b="1">
                <a:solidFill>
                  <a:schemeClr val="tx2"/>
                </a:solidFill>
                <a:cs typeface="Arial" charset="0"/>
              </a:rPr>
              <a:t>Fayol estabeleceu que todas as atividades ou operações </a:t>
            </a:r>
          </a:p>
          <a:p>
            <a:r>
              <a:rPr lang="pt-BR" sz="1900" b="1">
                <a:solidFill>
                  <a:schemeClr val="tx2"/>
                </a:solidFill>
                <a:cs typeface="Arial" charset="0"/>
              </a:rPr>
              <a:t>de uma empresa devem ser divididas em seis grupos.</a:t>
            </a:r>
            <a:endParaRPr lang="pt-BR" sz="1900" b="1" i="1">
              <a:solidFill>
                <a:schemeClr val="tx2"/>
              </a:solidFill>
              <a:cs typeface="Arial" charset="0"/>
            </a:endParaRPr>
          </a:p>
        </p:txBody>
      </p:sp>
      <p:sp>
        <p:nvSpPr>
          <p:cNvPr id="26632" name="Rectangle 16"/>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pt-BR">
              <a:latin typeface="Calibri" pitchFamily="34" charset="0"/>
            </a:endParaRPr>
          </a:p>
        </p:txBody>
      </p:sp>
      <p:sp>
        <p:nvSpPr>
          <p:cNvPr id="26633" name="Rectangle 25"/>
          <p:cNvSpPr>
            <a:spLocks noChangeArrowheads="1"/>
          </p:cNvSpPr>
          <p:nvPr/>
        </p:nvSpPr>
        <p:spPr bwMode="auto">
          <a:xfrm>
            <a:off x="0" y="457200"/>
            <a:ext cx="9144000" cy="0"/>
          </a:xfrm>
          <a:prstGeom prst="rect">
            <a:avLst/>
          </a:prstGeom>
          <a:noFill/>
          <a:ln w="9525">
            <a:noFill/>
            <a:miter lim="800000"/>
            <a:headEnd/>
            <a:tailEnd/>
          </a:ln>
        </p:spPr>
        <p:txBody>
          <a:bodyPr wrap="none" anchor="ctr">
            <a:spAutoFit/>
          </a:bodyPr>
          <a:lstStyle/>
          <a:p>
            <a:pPr indent="539750">
              <a:tabLst>
                <a:tab pos="215900" algn="l"/>
              </a:tabLst>
            </a:pPr>
            <a:endParaRPr lang="pt-BR"/>
          </a:p>
        </p:txBody>
      </p:sp>
      <p:pic>
        <p:nvPicPr>
          <p:cNvPr id="26634" name="Picture 2" descr="C:\Meus Documentos Rodrigo\clip artes\CORPBAS\J0078824.WMF"/>
          <p:cNvPicPr>
            <a:picLocks noChangeAspect="1" noChangeArrowheads="1"/>
          </p:cNvPicPr>
          <p:nvPr/>
        </p:nvPicPr>
        <p:blipFill>
          <a:blip r:embed="rId2" cstate="print"/>
          <a:srcRect/>
          <a:stretch>
            <a:fillRect/>
          </a:stretch>
        </p:blipFill>
        <p:spPr bwMode="auto">
          <a:xfrm>
            <a:off x="7167563" y="4786313"/>
            <a:ext cx="1905000" cy="1627187"/>
          </a:xfrm>
          <a:prstGeom prst="rect">
            <a:avLst/>
          </a:prstGeom>
          <a:noFill/>
          <a:ln w="9525">
            <a:noFill/>
            <a:miter lim="800000"/>
            <a:headEnd/>
            <a:tailEnd/>
          </a:ln>
        </p:spPr>
      </p:pic>
      <p:pic>
        <p:nvPicPr>
          <p:cNvPr id="12" name="Imagem 11" descr="henri fayol.gif"/>
          <p:cNvPicPr>
            <a:picLocks noChangeAspect="1"/>
          </p:cNvPicPr>
          <p:nvPr/>
        </p:nvPicPr>
        <p:blipFill>
          <a:blip r:embed="rId3" cstate="print"/>
          <a:srcRect/>
          <a:stretch>
            <a:fillRect/>
          </a:stretch>
        </p:blipFill>
        <p:spPr bwMode="auto">
          <a:xfrm>
            <a:off x="5143500" y="142875"/>
            <a:ext cx="1000125" cy="1428750"/>
          </a:xfrm>
          <a:prstGeom prst="rect">
            <a:avLst/>
          </a:prstGeom>
          <a:noFill/>
          <a:ln w="9525">
            <a:noFill/>
            <a:miter lim="800000"/>
            <a:headEnd/>
            <a:tailEnd/>
          </a:ln>
        </p:spPr>
      </p:pic>
      <p:pic>
        <p:nvPicPr>
          <p:cNvPr id="13" name="Picture 2" descr="C:\Meus Documentos Rodrigo\Avantis\TGA 2013-I\log avantis 10 anos.jpg"/>
          <p:cNvPicPr>
            <a:picLocks noChangeAspect="1" noChangeArrowheads="1"/>
          </p:cNvPicPr>
          <p:nvPr/>
        </p:nvPicPr>
        <p:blipFill>
          <a:blip r:embed="rId4"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to="" calcmode="lin" valueType="num">
                                      <p:cBhvr>
                                        <p:cTn id="7" dur="1" fill="hold"/>
                                        <p:tgtEl>
                                          <p:spTgt spid="1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 to="" calcmode="lin" valueType="num">
                                      <p:cBhvr>
                                        <p:cTn id="12" dur="1" fill="hold"/>
                                        <p:tgtEl>
                                          <p:spTgt spid="10">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 to="" calcmode="lin" valueType="num">
                                      <p:cBhvr>
                                        <p:cTn id="17" dur="1" fill="hold"/>
                                        <p:tgtEl>
                                          <p:spTgt spid="10">
                                            <p:txEl>
                                              <p:pRg st="1" end="1"/>
                                            </p:txEl>
                                          </p:spTgt>
                                        </p:tgtEl>
                                        <p:attrNameLst>
                                          <p:attrName/>
                                        </p:attrNameLst>
                                      </p:cBhvr>
                                    </p:anim>
                                  </p:childTnLst>
                                </p:cTn>
                              </p:par>
                              <p:par>
                                <p:cTn id="18" presetID="24" presetClass="entr" presetSubtype="0" fill="hold" nodeType="withEffect">
                                  <p:stCondLst>
                                    <p:cond delay="0"/>
                                  </p:stCondLst>
                                  <p:childTnLst>
                                    <p:set>
                                      <p:cBhvr>
                                        <p:cTn id="19" dur="1" fill="hold">
                                          <p:stCondLst>
                                            <p:cond delay="0"/>
                                          </p:stCondLst>
                                        </p:cTn>
                                        <p:tgtEl>
                                          <p:spTgt spid="10">
                                            <p:txEl>
                                              <p:pRg st="2" end="2"/>
                                            </p:txEl>
                                          </p:spTgt>
                                        </p:tgtEl>
                                        <p:attrNameLst>
                                          <p:attrName>style.visibility</p:attrName>
                                        </p:attrNameLst>
                                      </p:cBhvr>
                                      <p:to>
                                        <p:strVal val="visible"/>
                                      </p:to>
                                    </p:set>
                                    <p:anim to="" calcmode="lin" valueType="num">
                                      <p:cBhvr>
                                        <p:cTn id="20" dur="1" fill="hold"/>
                                        <p:tgtEl>
                                          <p:spTgt spid="10">
                                            <p:txEl>
                                              <p:pRg st="2" end="2"/>
                                            </p:txEl>
                                          </p:spTgt>
                                        </p:tgtEl>
                                        <p:attrNameLst>
                                          <p:attrName/>
                                        </p:attrNameLst>
                                      </p:cBhvr>
                                    </p:anim>
                                  </p:childTnLst>
                                </p:cTn>
                              </p:par>
                            </p:childTnLst>
                          </p:cTn>
                        </p:par>
                      </p:childTnLst>
                    </p:cTn>
                  </p:par>
                  <p:par>
                    <p:cTn id="21" fill="hold">
                      <p:stCondLst>
                        <p:cond delay="indefinite"/>
                      </p:stCondLst>
                      <p:childTnLst>
                        <p:par>
                          <p:cTn id="22" fill="hold">
                            <p:stCondLst>
                              <p:cond delay="0"/>
                            </p:stCondLst>
                            <p:childTnLst>
                              <p:par>
                                <p:cTn id="23" presetID="24" presetClass="entr" presetSubtype="0" fill="hold" nodeType="clickEffect">
                                  <p:stCondLst>
                                    <p:cond delay="0"/>
                                  </p:stCondLst>
                                  <p:childTnLst>
                                    <p:set>
                                      <p:cBhvr>
                                        <p:cTn id="24" dur="1" fill="hold">
                                          <p:stCondLst>
                                            <p:cond delay="0"/>
                                          </p:stCondLst>
                                        </p:cTn>
                                        <p:tgtEl>
                                          <p:spTgt spid="10">
                                            <p:txEl>
                                              <p:pRg st="3" end="3"/>
                                            </p:txEl>
                                          </p:spTgt>
                                        </p:tgtEl>
                                        <p:attrNameLst>
                                          <p:attrName>style.visibility</p:attrName>
                                        </p:attrNameLst>
                                      </p:cBhvr>
                                      <p:to>
                                        <p:strVal val="visible"/>
                                      </p:to>
                                    </p:set>
                                    <p:anim to="" calcmode="lin" valueType="num">
                                      <p:cBhvr>
                                        <p:cTn id="25" dur="1" fill="hold"/>
                                        <p:tgtEl>
                                          <p:spTgt spid="10">
                                            <p:txEl>
                                              <p:pRg st="3" end="3"/>
                                            </p:txEl>
                                          </p:spTgt>
                                        </p:tgtEl>
                                        <p:attrNameLst>
                                          <p:attrName/>
                                        </p:attrNameLst>
                                      </p:cBhvr>
                                    </p:anim>
                                  </p:childTnLst>
                                </p:cTn>
                              </p:par>
                              <p:par>
                                <p:cTn id="26" presetID="24" presetClass="entr" presetSubtype="0" fill="hold" nodeType="withEffect">
                                  <p:stCondLst>
                                    <p:cond delay="0"/>
                                  </p:stCondLst>
                                  <p:childTnLst>
                                    <p:set>
                                      <p:cBhvr>
                                        <p:cTn id="27" dur="1" fill="hold">
                                          <p:stCondLst>
                                            <p:cond delay="0"/>
                                          </p:stCondLst>
                                        </p:cTn>
                                        <p:tgtEl>
                                          <p:spTgt spid="10">
                                            <p:txEl>
                                              <p:pRg st="4" end="4"/>
                                            </p:txEl>
                                          </p:spTgt>
                                        </p:tgtEl>
                                        <p:attrNameLst>
                                          <p:attrName>style.visibility</p:attrName>
                                        </p:attrNameLst>
                                      </p:cBhvr>
                                      <p:to>
                                        <p:strVal val="visible"/>
                                      </p:to>
                                    </p:set>
                                    <p:anim to="" calcmode="lin" valueType="num">
                                      <p:cBhvr>
                                        <p:cTn id="28" dur="1" fill="hold"/>
                                        <p:tgtEl>
                                          <p:spTgt spid="10">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31D6BB63-CBE5-4427-8F3A-2A3DA32553EF}" type="slidenum">
              <a:rPr lang="pt-BR" sz="1100"/>
              <a:pPr>
                <a:defRPr/>
              </a:pPr>
              <a:t>24</a:t>
            </a:fld>
            <a:endParaRPr lang="pt-BR" sz="1100" dirty="0"/>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31" name="Subtítulo 12"/>
          <p:cNvSpPr txBox="1">
            <a:spLocks/>
          </p:cNvSpPr>
          <p:nvPr/>
        </p:nvSpPr>
        <p:spPr bwMode="auto">
          <a:xfrm>
            <a:off x="285750" y="1571625"/>
            <a:ext cx="8429625" cy="384175"/>
          </a:xfrm>
          <a:prstGeom prst="rect">
            <a:avLst/>
          </a:prstGeom>
          <a:noFill/>
          <a:ln w="9525">
            <a:noFill/>
            <a:miter lim="800000"/>
            <a:headEnd/>
            <a:tailEnd/>
          </a:ln>
        </p:spPr>
        <p:txBody>
          <a:bodyPr>
            <a:spAutoFit/>
          </a:bodyPr>
          <a:lstStyle/>
          <a:p>
            <a:pPr>
              <a:spcBef>
                <a:spcPts val="600"/>
              </a:spcBef>
            </a:pPr>
            <a:r>
              <a:rPr lang="pt-BR" sz="1900" b="1">
                <a:solidFill>
                  <a:schemeClr val="tx2"/>
                </a:solidFill>
                <a:cs typeface="Arial" charset="0"/>
              </a:rPr>
              <a:t>A empresa deve ser dividida em 6 grupos:</a:t>
            </a:r>
          </a:p>
        </p:txBody>
      </p:sp>
      <p:pic>
        <p:nvPicPr>
          <p:cNvPr id="1032" name="Picture 2" descr="C:\Meus Documentos Rodrigo\clip artes\CORPBAS\J0078824.WMF"/>
          <p:cNvPicPr>
            <a:picLocks noChangeAspect="1" noChangeArrowheads="1"/>
          </p:cNvPicPr>
          <p:nvPr/>
        </p:nvPicPr>
        <p:blipFill>
          <a:blip r:embed="rId3" cstate="print"/>
          <a:srcRect/>
          <a:stretch>
            <a:fillRect/>
          </a:stretch>
        </p:blipFill>
        <p:spPr bwMode="auto">
          <a:xfrm>
            <a:off x="6215063" y="3929063"/>
            <a:ext cx="2476500" cy="2114550"/>
          </a:xfrm>
          <a:prstGeom prst="rect">
            <a:avLst/>
          </a:prstGeom>
          <a:noFill/>
          <a:ln w="9525">
            <a:noFill/>
            <a:miter lim="800000"/>
            <a:headEnd/>
            <a:tailEnd/>
          </a:ln>
        </p:spPr>
      </p:pic>
      <p:graphicFrame>
        <p:nvGraphicFramePr>
          <p:cNvPr id="30721" name="Object 1"/>
          <p:cNvGraphicFramePr>
            <a:graphicFrameLocks noChangeAspect="1"/>
          </p:cNvGraphicFramePr>
          <p:nvPr/>
        </p:nvGraphicFramePr>
        <p:xfrm>
          <a:off x="654050" y="1643063"/>
          <a:ext cx="6775450" cy="4357687"/>
        </p:xfrm>
        <a:graphic>
          <a:graphicData uri="http://schemas.openxmlformats.org/presentationml/2006/ole">
            <p:oleObj spid="_x0000_s1026" name="CorelDRAW" r:id="rId4" imgW="4848225" imgH="3590925" progId="">
              <p:embed/>
            </p:oleObj>
          </a:graphicData>
        </a:graphic>
      </p:graphicFrame>
      <p:pic>
        <p:nvPicPr>
          <p:cNvPr id="1038" name="Imagem 13" descr="henri fayol.gif"/>
          <p:cNvPicPr>
            <a:picLocks noChangeAspect="1"/>
          </p:cNvPicPr>
          <p:nvPr/>
        </p:nvPicPr>
        <p:blipFill>
          <a:blip r:embed="rId5" cstate="print"/>
          <a:srcRect/>
          <a:stretch>
            <a:fillRect/>
          </a:stretch>
        </p:blipFill>
        <p:spPr bwMode="auto">
          <a:xfrm>
            <a:off x="7500938" y="1643063"/>
            <a:ext cx="1428750" cy="2039937"/>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16" name="Subtítulo 12"/>
          <p:cNvSpPr txBox="1">
            <a:spLocks/>
          </p:cNvSpPr>
          <p:nvPr/>
        </p:nvSpPr>
        <p:spPr>
          <a:xfrm>
            <a:off x="285750" y="142875"/>
            <a:ext cx="5929313" cy="571500"/>
          </a:xfrm>
          <a:prstGeom prst="rect">
            <a:avLst/>
          </a:prstGeom>
        </p:spPr>
        <p:txBody>
          <a:bodyPr>
            <a:normAutofit lnSpcReduction="100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Administração Clássica - </a:t>
            </a:r>
            <a:r>
              <a:rPr lang="pt-BR" sz="3200" dirty="0" err="1">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Fayol</a:t>
            </a:r>
            <a:endPar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endParaRPr>
          </a:p>
        </p:txBody>
      </p:sp>
      <p:pic>
        <p:nvPicPr>
          <p:cNvPr id="11" name="Picture 2" descr="C:\Meus Documentos Rodrigo\Avantis\TGA 2013-I\log avantis 10 anos.jpg"/>
          <p:cNvPicPr>
            <a:picLocks noChangeAspect="1" noChangeArrowheads="1"/>
          </p:cNvPicPr>
          <p:nvPr/>
        </p:nvPicPr>
        <p:blipFill>
          <a:blip r:embed="rId6"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F4012B6A-84B1-4FE4-B328-E07B480F2290}" type="slidenum">
              <a:rPr lang="pt-BR" sz="1100"/>
              <a:pPr>
                <a:defRPr/>
              </a:pPr>
              <a:t>25</a:t>
            </a:fld>
            <a:endParaRPr lang="pt-BR" sz="1100" dirty="0"/>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7654" name="Rectangle 16"/>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pt-BR">
              <a:latin typeface="Calibri" pitchFamily="34" charset="0"/>
            </a:endParaRPr>
          </a:p>
        </p:txBody>
      </p:sp>
      <p:sp>
        <p:nvSpPr>
          <p:cNvPr id="27655" name="Rectangle 25"/>
          <p:cNvSpPr>
            <a:spLocks noChangeArrowheads="1"/>
          </p:cNvSpPr>
          <p:nvPr/>
        </p:nvSpPr>
        <p:spPr bwMode="auto">
          <a:xfrm>
            <a:off x="0" y="457200"/>
            <a:ext cx="9144000" cy="0"/>
          </a:xfrm>
          <a:prstGeom prst="rect">
            <a:avLst/>
          </a:prstGeom>
          <a:noFill/>
          <a:ln w="9525">
            <a:noFill/>
            <a:miter lim="800000"/>
            <a:headEnd/>
            <a:tailEnd/>
          </a:ln>
        </p:spPr>
        <p:txBody>
          <a:bodyPr wrap="none" anchor="ctr">
            <a:spAutoFit/>
          </a:bodyPr>
          <a:lstStyle/>
          <a:p>
            <a:pPr indent="539750">
              <a:tabLst>
                <a:tab pos="215900" algn="l"/>
              </a:tabLst>
            </a:pPr>
            <a:endParaRPr lang="pt-BR"/>
          </a:p>
        </p:txBody>
      </p:sp>
      <p:pic>
        <p:nvPicPr>
          <p:cNvPr id="27656" name="Picture 2" descr="C:\Meus Documentos Rodrigo\clip artes\CORPBAS\J0078824.WMF"/>
          <p:cNvPicPr>
            <a:picLocks noChangeAspect="1" noChangeArrowheads="1"/>
          </p:cNvPicPr>
          <p:nvPr/>
        </p:nvPicPr>
        <p:blipFill>
          <a:blip r:embed="rId2" cstate="print"/>
          <a:srcRect/>
          <a:stretch>
            <a:fillRect/>
          </a:stretch>
        </p:blipFill>
        <p:spPr bwMode="auto">
          <a:xfrm>
            <a:off x="7167563" y="3873500"/>
            <a:ext cx="1905000" cy="1627188"/>
          </a:xfrm>
          <a:prstGeom prst="rect">
            <a:avLst/>
          </a:prstGeom>
          <a:noFill/>
          <a:ln w="9525">
            <a:noFill/>
            <a:miter lim="800000"/>
            <a:headEnd/>
            <a:tailEnd/>
          </a:ln>
        </p:spPr>
      </p:pic>
      <p:sp>
        <p:nvSpPr>
          <p:cNvPr id="12" name="Retângulo 11"/>
          <p:cNvSpPr>
            <a:spLocks noChangeArrowheads="1"/>
          </p:cNvSpPr>
          <p:nvPr/>
        </p:nvSpPr>
        <p:spPr bwMode="auto">
          <a:xfrm>
            <a:off x="214313" y="1071563"/>
            <a:ext cx="7215187" cy="5094287"/>
          </a:xfrm>
          <a:prstGeom prst="rect">
            <a:avLst/>
          </a:prstGeom>
          <a:noFill/>
          <a:ln w="9525">
            <a:noFill/>
            <a:miter lim="800000"/>
            <a:headEnd/>
            <a:tailEnd/>
          </a:ln>
        </p:spPr>
        <p:txBody>
          <a:bodyPr>
            <a:spAutoFit/>
          </a:bodyPr>
          <a:lstStyle/>
          <a:p>
            <a:pPr marL="457200" indent="-457200">
              <a:spcBef>
                <a:spcPts val="600"/>
              </a:spcBef>
              <a:buFont typeface="Calibri" pitchFamily="34" charset="0"/>
              <a:buAutoNum type="arabicPeriod"/>
            </a:pPr>
            <a:r>
              <a:rPr lang="pt-BR" sz="2000" b="1" u="sng">
                <a:solidFill>
                  <a:schemeClr val="tx2"/>
                </a:solidFill>
                <a:cs typeface="Arial" charset="0"/>
              </a:rPr>
              <a:t>Funções técnicas</a:t>
            </a:r>
            <a:r>
              <a:rPr lang="pt-BR" sz="2000" b="1">
                <a:solidFill>
                  <a:schemeClr val="tx2"/>
                </a:solidFill>
                <a:cs typeface="Arial" charset="0"/>
              </a:rPr>
              <a:t>, relacionadas com a produção de bens ou de serviços da empresa.</a:t>
            </a:r>
          </a:p>
          <a:p>
            <a:pPr marL="457200" indent="-457200">
              <a:spcBef>
                <a:spcPts val="600"/>
              </a:spcBef>
              <a:buFont typeface="Calibri" pitchFamily="34" charset="0"/>
              <a:buAutoNum type="arabicPeriod"/>
            </a:pPr>
            <a:r>
              <a:rPr lang="pt-BR" sz="2000" b="1" u="sng">
                <a:solidFill>
                  <a:schemeClr val="tx2"/>
                </a:solidFill>
                <a:cs typeface="Arial" charset="0"/>
              </a:rPr>
              <a:t>Funções comerciais</a:t>
            </a:r>
            <a:r>
              <a:rPr lang="pt-BR" sz="2000" b="1">
                <a:solidFill>
                  <a:schemeClr val="tx2"/>
                </a:solidFill>
                <a:cs typeface="Arial" charset="0"/>
              </a:rPr>
              <a:t>, relacionadas com a compra, venda e permutação.</a:t>
            </a:r>
          </a:p>
          <a:p>
            <a:pPr marL="457200" indent="-457200">
              <a:spcBef>
                <a:spcPts val="600"/>
              </a:spcBef>
              <a:buFont typeface="Calibri" pitchFamily="34" charset="0"/>
              <a:buAutoNum type="arabicPeriod"/>
            </a:pPr>
            <a:r>
              <a:rPr lang="pt-BR" sz="2000" b="1" u="sng">
                <a:solidFill>
                  <a:schemeClr val="tx2"/>
                </a:solidFill>
                <a:cs typeface="Arial" charset="0"/>
              </a:rPr>
              <a:t>Funções financeiras</a:t>
            </a:r>
            <a:r>
              <a:rPr lang="pt-BR" sz="2000" b="1">
                <a:solidFill>
                  <a:schemeClr val="tx2"/>
                </a:solidFill>
                <a:cs typeface="Arial" charset="0"/>
              </a:rPr>
              <a:t>, relacionadas com a procura e gerência de capitais.</a:t>
            </a:r>
          </a:p>
          <a:p>
            <a:pPr marL="457200" indent="-457200">
              <a:spcBef>
                <a:spcPts val="600"/>
              </a:spcBef>
              <a:buFont typeface="Calibri" pitchFamily="34" charset="0"/>
              <a:buAutoNum type="arabicPeriod"/>
            </a:pPr>
            <a:r>
              <a:rPr lang="pt-BR" sz="2000" b="1" u="sng">
                <a:solidFill>
                  <a:schemeClr val="tx2"/>
                </a:solidFill>
                <a:cs typeface="Arial" charset="0"/>
              </a:rPr>
              <a:t>Funções de segurança</a:t>
            </a:r>
            <a:r>
              <a:rPr lang="pt-BR" sz="2000" b="1">
                <a:solidFill>
                  <a:schemeClr val="tx2"/>
                </a:solidFill>
                <a:cs typeface="Arial" charset="0"/>
              </a:rPr>
              <a:t>, relacionadas com a proteção e preservação dos bens e pessoas.</a:t>
            </a:r>
          </a:p>
          <a:p>
            <a:pPr marL="457200" indent="-457200">
              <a:spcBef>
                <a:spcPts val="600"/>
              </a:spcBef>
              <a:buFont typeface="Calibri" pitchFamily="34" charset="0"/>
              <a:buAutoNum type="arabicPeriod"/>
            </a:pPr>
            <a:r>
              <a:rPr lang="pt-BR" sz="2000" b="1" u="sng">
                <a:solidFill>
                  <a:schemeClr val="tx2"/>
                </a:solidFill>
                <a:cs typeface="Arial" charset="0"/>
              </a:rPr>
              <a:t>Funções contábeis</a:t>
            </a:r>
            <a:r>
              <a:rPr lang="pt-BR" sz="2000" b="1">
                <a:solidFill>
                  <a:schemeClr val="tx2"/>
                </a:solidFill>
                <a:cs typeface="Arial" charset="0"/>
              </a:rPr>
              <a:t>, relacionadas com os inventários, registros, balanços, custos e estatísticas.</a:t>
            </a:r>
          </a:p>
          <a:p>
            <a:pPr marL="457200" indent="-457200">
              <a:spcBef>
                <a:spcPts val="600"/>
              </a:spcBef>
              <a:buFont typeface="Calibri" pitchFamily="34" charset="0"/>
              <a:buAutoNum type="arabicPeriod"/>
            </a:pPr>
            <a:r>
              <a:rPr lang="pt-BR" sz="2000" b="1" u="sng">
                <a:solidFill>
                  <a:schemeClr val="tx2"/>
                </a:solidFill>
                <a:cs typeface="Arial" charset="0"/>
              </a:rPr>
              <a:t>Funções administrativas</a:t>
            </a:r>
            <a:r>
              <a:rPr lang="pt-BR" sz="2000" b="1">
                <a:solidFill>
                  <a:schemeClr val="tx2"/>
                </a:solidFill>
                <a:cs typeface="Arial" charset="0"/>
              </a:rPr>
              <a:t>, relacionadas com a integração de cúpula das outras cinco funções. As funções administrativas coordenam e sincronizam as demais funções da empresa, pairando sempre acima delas.</a:t>
            </a:r>
          </a:p>
        </p:txBody>
      </p:sp>
      <p:sp>
        <p:nvSpPr>
          <p:cNvPr id="13" name="Subtítulo 12"/>
          <p:cNvSpPr txBox="1">
            <a:spLocks/>
          </p:cNvSpPr>
          <p:nvPr/>
        </p:nvSpPr>
        <p:spPr>
          <a:xfrm>
            <a:off x="285750" y="142875"/>
            <a:ext cx="5929313" cy="571500"/>
          </a:xfrm>
          <a:prstGeom prst="rect">
            <a:avLst/>
          </a:prstGeom>
        </p:spPr>
        <p:txBody>
          <a:bodyPr>
            <a:normAutofit lnSpcReduction="100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Administração Clássica - </a:t>
            </a:r>
            <a:r>
              <a:rPr lang="pt-BR" sz="3200" dirty="0" err="1">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Fayol</a:t>
            </a:r>
            <a:endPar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endParaRPr>
          </a:p>
        </p:txBody>
      </p:sp>
      <p:pic>
        <p:nvPicPr>
          <p:cNvPr id="11" name="Picture 2" descr="C:\Meus Documentos Rodrigo\Avantis\TGA 2013-I\log avantis 10 anos.jpg"/>
          <p:cNvPicPr>
            <a:picLocks noChangeAspect="1" noChangeArrowheads="1"/>
          </p:cNvPicPr>
          <p:nvPr/>
        </p:nvPicPr>
        <p:blipFill>
          <a:blip r:embed="rId3"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to="" calcmode="lin" valueType="num">
                                      <p:cBhvr>
                                        <p:cTn id="7" dur="1" fill="hold"/>
                                        <p:tgtEl>
                                          <p:spTgt spid="12">
                                            <p:txEl>
                                              <p:pRg st="0" end="0"/>
                                            </p:txEl>
                                          </p:spTgt>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12">
                                            <p:txEl>
                                              <p:pRg st="1" end="1"/>
                                            </p:txEl>
                                          </p:spTgt>
                                        </p:tgtEl>
                                        <p:attrNameLst>
                                          <p:attrName>style.visibility</p:attrName>
                                        </p:attrNameLst>
                                      </p:cBhvr>
                                      <p:to>
                                        <p:strVal val="visible"/>
                                      </p:to>
                                    </p:set>
                                    <p:anim to="" calcmode="lin" valueType="num">
                                      <p:cBhvr>
                                        <p:cTn id="10" dur="1" fill="hold"/>
                                        <p:tgtEl>
                                          <p:spTgt spid="12">
                                            <p:txEl>
                                              <p:pRg st="1" end="1"/>
                                            </p:txEl>
                                          </p:spTgt>
                                        </p:tgtEl>
                                        <p:attrNameLst>
                                          <p:attrName/>
                                        </p:attrNameLst>
                                      </p:cBhvr>
                                    </p:anim>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anim to="" calcmode="lin" valueType="num">
                                      <p:cBhvr>
                                        <p:cTn id="15" dur="1" fill="hold"/>
                                        <p:tgtEl>
                                          <p:spTgt spid="12">
                                            <p:txEl>
                                              <p:pRg st="2" end="2"/>
                                            </p:txEl>
                                          </p:spTgt>
                                        </p:tgtEl>
                                        <p:attrNameLst>
                                          <p:attrName/>
                                        </p:attrNameLst>
                                      </p:cBhvr>
                                    </p:anim>
                                  </p:childTnLst>
                                </p:cTn>
                              </p:par>
                              <p:par>
                                <p:cTn id="16" presetID="24" presetClass="entr" presetSubtype="0" fill="hold" nodeType="withEffect">
                                  <p:stCondLst>
                                    <p:cond delay="0"/>
                                  </p:stCondLst>
                                  <p:childTnLst>
                                    <p:set>
                                      <p:cBhvr>
                                        <p:cTn id="17" dur="1" fill="hold">
                                          <p:stCondLst>
                                            <p:cond delay="0"/>
                                          </p:stCondLst>
                                        </p:cTn>
                                        <p:tgtEl>
                                          <p:spTgt spid="12">
                                            <p:txEl>
                                              <p:pRg st="3" end="3"/>
                                            </p:txEl>
                                          </p:spTgt>
                                        </p:tgtEl>
                                        <p:attrNameLst>
                                          <p:attrName>style.visibility</p:attrName>
                                        </p:attrNameLst>
                                      </p:cBhvr>
                                      <p:to>
                                        <p:strVal val="visible"/>
                                      </p:to>
                                    </p:set>
                                    <p:anim to="" calcmode="lin" valueType="num">
                                      <p:cBhvr>
                                        <p:cTn id="18" dur="1" fill="hold"/>
                                        <p:tgtEl>
                                          <p:spTgt spid="12">
                                            <p:txEl>
                                              <p:pRg st="3" end="3"/>
                                            </p:txEl>
                                          </p:spTgt>
                                        </p:tgtEl>
                                        <p:attrNameLst>
                                          <p:attrName/>
                                        </p:attrNameLst>
                                      </p:cBhvr>
                                    </p:anim>
                                  </p:childTnLst>
                                </p:cTn>
                              </p:par>
                            </p:childTnLst>
                          </p:cTn>
                        </p:par>
                      </p:childTnLst>
                    </p:cTn>
                  </p:par>
                  <p:par>
                    <p:cTn id="19" fill="hold">
                      <p:stCondLst>
                        <p:cond delay="indefinite"/>
                      </p:stCondLst>
                      <p:childTnLst>
                        <p:par>
                          <p:cTn id="20" fill="hold">
                            <p:stCondLst>
                              <p:cond delay="0"/>
                            </p:stCondLst>
                            <p:childTnLst>
                              <p:par>
                                <p:cTn id="21" presetID="24" presetClass="entr" presetSubtype="0" fill="hold" nodeType="click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anim to="" calcmode="lin" valueType="num">
                                      <p:cBhvr>
                                        <p:cTn id="23" dur="1" fill="hold"/>
                                        <p:tgtEl>
                                          <p:spTgt spid="12">
                                            <p:txEl>
                                              <p:pRg st="4" end="4"/>
                                            </p:txEl>
                                          </p:spTgt>
                                        </p:tgtEl>
                                        <p:attrNameLst>
                                          <p:attrName/>
                                        </p:attrNameLst>
                                      </p:cBhvr>
                                    </p:anim>
                                  </p:childTnLst>
                                </p:cTn>
                              </p:par>
                              <p:par>
                                <p:cTn id="24" presetID="24" presetClass="entr" presetSubtype="0" fill="hold" nodeType="withEffect">
                                  <p:stCondLst>
                                    <p:cond delay="0"/>
                                  </p:stCondLst>
                                  <p:childTnLst>
                                    <p:set>
                                      <p:cBhvr>
                                        <p:cTn id="25" dur="1" fill="hold">
                                          <p:stCondLst>
                                            <p:cond delay="0"/>
                                          </p:stCondLst>
                                        </p:cTn>
                                        <p:tgtEl>
                                          <p:spTgt spid="12">
                                            <p:txEl>
                                              <p:pRg st="5" end="5"/>
                                            </p:txEl>
                                          </p:spTgt>
                                        </p:tgtEl>
                                        <p:attrNameLst>
                                          <p:attrName>style.visibility</p:attrName>
                                        </p:attrNameLst>
                                      </p:cBhvr>
                                      <p:to>
                                        <p:strVal val="visible"/>
                                      </p:to>
                                    </p:set>
                                    <p:anim to="" calcmode="lin" valueType="num">
                                      <p:cBhvr>
                                        <p:cTn id="26" dur="1" fill="hold"/>
                                        <p:tgtEl>
                                          <p:spTgt spid="12">
                                            <p:txEl>
                                              <p:pRg st="5" end="5"/>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AE1048A7-91A5-44B1-AAE1-167DA9D6DCC6}" type="slidenum">
              <a:rPr lang="pt-BR" sz="1100"/>
              <a:pPr>
                <a:defRPr/>
              </a:pPr>
              <a:t>26</a:t>
            </a:fld>
            <a:endParaRPr lang="pt-BR" sz="1100" dirty="0"/>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Subtítulo 12"/>
          <p:cNvSpPr txBox="1">
            <a:spLocks/>
          </p:cNvSpPr>
          <p:nvPr/>
        </p:nvSpPr>
        <p:spPr bwMode="auto">
          <a:xfrm>
            <a:off x="285750" y="1285875"/>
            <a:ext cx="8643938" cy="2386013"/>
          </a:xfrm>
          <a:prstGeom prst="rect">
            <a:avLst/>
          </a:prstGeom>
          <a:noFill/>
          <a:ln w="9525">
            <a:noFill/>
            <a:miter lim="800000"/>
            <a:headEnd/>
            <a:tailEnd/>
          </a:ln>
        </p:spPr>
        <p:txBody>
          <a:bodyPr>
            <a:spAutoFit/>
          </a:bodyPr>
          <a:lstStyle/>
          <a:p>
            <a:pPr>
              <a:spcBef>
                <a:spcPts val="600"/>
              </a:spcBef>
            </a:pPr>
            <a:r>
              <a:rPr lang="pt-BR" sz="1900" b="1">
                <a:solidFill>
                  <a:schemeClr val="tx2"/>
                </a:solidFill>
                <a:cs typeface="Arial" charset="0"/>
              </a:rPr>
              <a:t>Fayol define o ato de administrar com sendo:  “POC3”</a:t>
            </a:r>
          </a:p>
          <a:p>
            <a:pPr>
              <a:spcBef>
                <a:spcPts val="600"/>
              </a:spcBef>
            </a:pPr>
            <a:endParaRPr lang="pt-BR" sz="500" b="1">
              <a:solidFill>
                <a:schemeClr val="tx2"/>
              </a:solidFill>
              <a:cs typeface="Arial" charset="0"/>
            </a:endParaRPr>
          </a:p>
          <a:p>
            <a:pPr>
              <a:spcBef>
                <a:spcPts val="600"/>
              </a:spcBef>
            </a:pPr>
            <a:r>
              <a:rPr lang="pt-BR" sz="1900" b="1" u="sng">
                <a:solidFill>
                  <a:srgbClr val="FF0000"/>
                </a:solidFill>
                <a:cs typeface="Arial" charset="0"/>
              </a:rPr>
              <a:t>P</a:t>
            </a:r>
            <a:r>
              <a:rPr lang="pt-BR" sz="1900" b="1" u="sng">
                <a:solidFill>
                  <a:schemeClr val="tx2"/>
                </a:solidFill>
                <a:cs typeface="Arial" charset="0"/>
              </a:rPr>
              <a:t>REVER</a:t>
            </a:r>
            <a:r>
              <a:rPr lang="pt-BR" sz="1900" b="1">
                <a:solidFill>
                  <a:schemeClr val="tx2"/>
                </a:solidFill>
                <a:cs typeface="Arial" charset="0"/>
              </a:rPr>
              <a:t>: visualizar o futuro e traçar o programa de ação.</a:t>
            </a:r>
          </a:p>
          <a:p>
            <a:pPr>
              <a:spcBef>
                <a:spcPts val="600"/>
              </a:spcBef>
            </a:pPr>
            <a:r>
              <a:rPr lang="pt-BR" sz="1900" b="1" u="sng">
                <a:solidFill>
                  <a:srgbClr val="FF0000"/>
                </a:solidFill>
                <a:cs typeface="Arial" charset="0"/>
              </a:rPr>
              <a:t>O</a:t>
            </a:r>
            <a:r>
              <a:rPr lang="pt-BR" sz="1900" b="1" u="sng">
                <a:solidFill>
                  <a:schemeClr val="tx2"/>
                </a:solidFill>
                <a:cs typeface="Arial" charset="0"/>
              </a:rPr>
              <a:t>RGANIZAR</a:t>
            </a:r>
            <a:r>
              <a:rPr lang="pt-BR" sz="1900" b="1">
                <a:solidFill>
                  <a:schemeClr val="tx2"/>
                </a:solidFill>
                <a:cs typeface="Arial" charset="0"/>
              </a:rPr>
              <a:t>: mobilizar recursos H e materiais para por o plano em ação.</a:t>
            </a:r>
          </a:p>
          <a:p>
            <a:pPr>
              <a:spcBef>
                <a:spcPts val="600"/>
              </a:spcBef>
            </a:pPr>
            <a:r>
              <a:rPr lang="pt-BR" sz="1900" b="1" u="sng">
                <a:solidFill>
                  <a:srgbClr val="FF0000"/>
                </a:solidFill>
                <a:cs typeface="Arial" charset="0"/>
              </a:rPr>
              <a:t>C</a:t>
            </a:r>
            <a:r>
              <a:rPr lang="pt-BR" sz="1900" b="1" u="sng">
                <a:solidFill>
                  <a:schemeClr val="tx2"/>
                </a:solidFill>
                <a:cs typeface="Arial" charset="0"/>
              </a:rPr>
              <a:t>OMANDAR</a:t>
            </a:r>
            <a:r>
              <a:rPr lang="pt-BR" sz="1900" b="1">
                <a:solidFill>
                  <a:schemeClr val="tx2"/>
                </a:solidFill>
                <a:cs typeface="Arial" charset="0"/>
              </a:rPr>
              <a:t>: dirigir e orientar o pessoal.</a:t>
            </a:r>
          </a:p>
          <a:p>
            <a:pPr>
              <a:spcBef>
                <a:spcPts val="600"/>
              </a:spcBef>
            </a:pPr>
            <a:r>
              <a:rPr lang="pt-BR" sz="1900" b="1" u="sng">
                <a:solidFill>
                  <a:srgbClr val="FF0000"/>
                </a:solidFill>
                <a:cs typeface="Arial" charset="0"/>
              </a:rPr>
              <a:t>C</a:t>
            </a:r>
            <a:r>
              <a:rPr lang="pt-BR" sz="1900" b="1" u="sng">
                <a:solidFill>
                  <a:schemeClr val="tx2"/>
                </a:solidFill>
                <a:cs typeface="Arial" charset="0"/>
              </a:rPr>
              <a:t>OORDENAR</a:t>
            </a:r>
            <a:r>
              <a:rPr lang="pt-BR" sz="1900" b="1">
                <a:solidFill>
                  <a:schemeClr val="tx2"/>
                </a:solidFill>
                <a:cs typeface="Arial" charset="0"/>
              </a:rPr>
              <a:t>: ligar, unir, harmonizar todos os atos e esforços coletivos.</a:t>
            </a:r>
          </a:p>
          <a:p>
            <a:pPr>
              <a:spcBef>
                <a:spcPts val="600"/>
              </a:spcBef>
            </a:pPr>
            <a:r>
              <a:rPr lang="pt-BR" sz="1900" b="1" u="sng">
                <a:solidFill>
                  <a:srgbClr val="FF0000"/>
                </a:solidFill>
                <a:cs typeface="Arial" charset="0"/>
              </a:rPr>
              <a:t>C</a:t>
            </a:r>
            <a:r>
              <a:rPr lang="pt-BR" sz="1900" b="1" u="sng">
                <a:solidFill>
                  <a:schemeClr val="tx2"/>
                </a:solidFill>
                <a:cs typeface="Arial" charset="0"/>
              </a:rPr>
              <a:t>ONTROLAR</a:t>
            </a:r>
            <a:r>
              <a:rPr lang="pt-BR" sz="1900" b="1">
                <a:solidFill>
                  <a:schemeClr val="tx2"/>
                </a:solidFill>
                <a:cs typeface="Arial" charset="0"/>
              </a:rPr>
              <a:t>: verificar que tudo corra de acordo.</a:t>
            </a:r>
          </a:p>
        </p:txBody>
      </p:sp>
      <p:sp>
        <p:nvSpPr>
          <p:cNvPr id="28679" name="Rectangle 16"/>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pt-BR">
              <a:latin typeface="Calibri" pitchFamily="34" charset="0"/>
            </a:endParaRPr>
          </a:p>
        </p:txBody>
      </p:sp>
      <p:sp>
        <p:nvSpPr>
          <p:cNvPr id="28680" name="Rectangle 25"/>
          <p:cNvSpPr>
            <a:spLocks noChangeArrowheads="1"/>
          </p:cNvSpPr>
          <p:nvPr/>
        </p:nvSpPr>
        <p:spPr bwMode="auto">
          <a:xfrm>
            <a:off x="0" y="457200"/>
            <a:ext cx="9144000" cy="0"/>
          </a:xfrm>
          <a:prstGeom prst="rect">
            <a:avLst/>
          </a:prstGeom>
          <a:noFill/>
          <a:ln w="9525">
            <a:noFill/>
            <a:miter lim="800000"/>
            <a:headEnd/>
            <a:tailEnd/>
          </a:ln>
        </p:spPr>
        <p:txBody>
          <a:bodyPr wrap="none" anchor="ctr">
            <a:spAutoFit/>
          </a:bodyPr>
          <a:lstStyle/>
          <a:p>
            <a:pPr indent="539750">
              <a:tabLst>
                <a:tab pos="215900" algn="l"/>
              </a:tabLst>
            </a:pPr>
            <a:endParaRPr lang="pt-BR"/>
          </a:p>
        </p:txBody>
      </p:sp>
      <p:pic>
        <p:nvPicPr>
          <p:cNvPr id="28681" name="Picture 2" descr="C:\Meus Documentos Rodrigo\clip artes\CORPBAS\J0078824.WMF"/>
          <p:cNvPicPr>
            <a:picLocks noChangeAspect="1" noChangeArrowheads="1"/>
          </p:cNvPicPr>
          <p:nvPr/>
        </p:nvPicPr>
        <p:blipFill>
          <a:blip r:embed="rId2" cstate="print"/>
          <a:srcRect/>
          <a:stretch>
            <a:fillRect/>
          </a:stretch>
        </p:blipFill>
        <p:spPr bwMode="auto">
          <a:xfrm>
            <a:off x="4071938" y="3624263"/>
            <a:ext cx="4119562" cy="2662237"/>
          </a:xfrm>
          <a:prstGeom prst="rect">
            <a:avLst/>
          </a:prstGeom>
          <a:noFill/>
          <a:ln w="9525">
            <a:noFill/>
            <a:miter lim="800000"/>
            <a:headEnd/>
            <a:tailEnd/>
          </a:ln>
        </p:spPr>
      </p:pic>
      <p:pic>
        <p:nvPicPr>
          <p:cNvPr id="27660" name="Imagem 11" descr="henri fayol.gif"/>
          <p:cNvPicPr>
            <a:picLocks noChangeAspect="1"/>
          </p:cNvPicPr>
          <p:nvPr/>
        </p:nvPicPr>
        <p:blipFill>
          <a:blip r:embed="rId3" cstate="print"/>
          <a:srcRect/>
          <a:stretch>
            <a:fillRect/>
          </a:stretch>
        </p:blipFill>
        <p:spPr bwMode="auto">
          <a:xfrm>
            <a:off x="1571625" y="3762375"/>
            <a:ext cx="1714500" cy="2452688"/>
          </a:xfrm>
          <a:prstGeom prst="rect">
            <a:avLst/>
          </a:prstGeom>
          <a:noFill/>
          <a:ln w="9525">
            <a:noFill/>
            <a:miter lim="800000"/>
            <a:headEnd/>
            <a:tailEnd/>
          </a:ln>
          <a:effectLst>
            <a:outerShdw blurRad="50800" dist="38100" algn="l" rotWithShape="0">
              <a:prstClr val="black">
                <a:alpha val="40000"/>
              </a:prstClr>
            </a:outerShdw>
          </a:effectLst>
        </p:spPr>
      </p:pic>
      <p:sp>
        <p:nvSpPr>
          <p:cNvPr id="13" name="Subtítulo 12"/>
          <p:cNvSpPr txBox="1">
            <a:spLocks/>
          </p:cNvSpPr>
          <p:nvPr/>
        </p:nvSpPr>
        <p:spPr>
          <a:xfrm>
            <a:off x="285750" y="142875"/>
            <a:ext cx="5929313" cy="571500"/>
          </a:xfrm>
          <a:prstGeom prst="rect">
            <a:avLst/>
          </a:prstGeom>
        </p:spPr>
        <p:txBody>
          <a:bodyPr>
            <a:normAutofit lnSpcReduction="100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Administração Clássica - </a:t>
            </a:r>
            <a:r>
              <a:rPr lang="pt-BR" sz="3200" dirty="0" err="1">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Fayol</a:t>
            </a:r>
            <a:endPar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endParaRPr>
          </a:p>
        </p:txBody>
      </p:sp>
      <p:pic>
        <p:nvPicPr>
          <p:cNvPr id="12" name="Picture 2" descr="C:\Meus Documentos Rodrigo\Avantis\TGA 2013-I\log avantis 10 anos.jpg"/>
          <p:cNvPicPr>
            <a:picLocks noChangeAspect="1" noChangeArrowheads="1"/>
          </p:cNvPicPr>
          <p:nvPr/>
        </p:nvPicPr>
        <p:blipFill>
          <a:blip r:embed="rId4"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to="" calcmode="lin" valueType="num">
                                      <p:cBhvr>
                                        <p:cTn id="7" dur="1" fill="hold"/>
                                        <p:tgtEl>
                                          <p:spTgt spid="1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6C8BC983-F44E-484D-8774-71CD2E87C5C8}" type="slidenum">
              <a:rPr lang="pt-BR" sz="1100"/>
              <a:pPr>
                <a:defRPr/>
              </a:pPr>
              <a:t>27</a:t>
            </a:fld>
            <a:endParaRPr lang="pt-BR" sz="1100" dirty="0"/>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Subtítulo 12"/>
          <p:cNvSpPr txBox="1">
            <a:spLocks/>
          </p:cNvSpPr>
          <p:nvPr/>
        </p:nvSpPr>
        <p:spPr>
          <a:xfrm>
            <a:off x="285750" y="973138"/>
            <a:ext cx="6286500" cy="384175"/>
          </a:xfrm>
          <a:prstGeom prst="rect">
            <a:avLst/>
          </a:prstGeom>
          <a:noFill/>
        </p:spPr>
        <p:txBody>
          <a:bodyPr>
            <a:spAutoFit/>
          </a:bodyPr>
          <a:lstStyle/>
          <a:p>
            <a:pPr fontAlgn="auto">
              <a:spcBef>
                <a:spcPts val="600"/>
              </a:spcBef>
              <a:spcAft>
                <a:spcPts val="0"/>
              </a:spcAft>
              <a:defRPr/>
            </a:pPr>
            <a:r>
              <a:rPr lang="pt-BR" sz="1900" b="1" dirty="0">
                <a:solidFill>
                  <a:schemeClr val="tx1">
                    <a:lumMod val="95000"/>
                    <a:lumOff val="5000"/>
                  </a:schemeClr>
                </a:solidFill>
                <a:latin typeface="Arial" pitchFamily="34" charset="0"/>
                <a:cs typeface="Arial" pitchFamily="34" charset="0"/>
              </a:rPr>
              <a:t>Escola Administração Clássica - FAYOL</a:t>
            </a:r>
          </a:p>
        </p:txBody>
      </p:sp>
      <p:pic>
        <p:nvPicPr>
          <p:cNvPr id="29703" name="Picture 2" descr="C:\Meus Documentos Rodrigo\clip artes\CORPBAS\J0078824.WMF"/>
          <p:cNvPicPr>
            <a:picLocks noChangeAspect="1" noChangeArrowheads="1"/>
          </p:cNvPicPr>
          <p:nvPr/>
        </p:nvPicPr>
        <p:blipFill>
          <a:blip r:embed="rId2" cstate="print"/>
          <a:srcRect/>
          <a:stretch>
            <a:fillRect/>
          </a:stretch>
        </p:blipFill>
        <p:spPr bwMode="auto">
          <a:xfrm>
            <a:off x="6786563" y="3857625"/>
            <a:ext cx="2190750" cy="1870075"/>
          </a:xfrm>
          <a:prstGeom prst="rect">
            <a:avLst/>
          </a:prstGeom>
          <a:noFill/>
          <a:ln w="9525">
            <a:noFill/>
            <a:miter lim="800000"/>
            <a:headEnd/>
            <a:tailEnd/>
          </a:ln>
        </p:spPr>
      </p:pic>
      <p:sp>
        <p:nvSpPr>
          <p:cNvPr id="13" name="Subtítulo 12"/>
          <p:cNvSpPr txBox="1">
            <a:spLocks/>
          </p:cNvSpPr>
          <p:nvPr/>
        </p:nvSpPr>
        <p:spPr bwMode="auto">
          <a:xfrm>
            <a:off x="357188" y="1571625"/>
            <a:ext cx="7429500" cy="4786313"/>
          </a:xfrm>
          <a:prstGeom prst="rect">
            <a:avLst/>
          </a:prstGeom>
          <a:noFill/>
          <a:ln w="9525">
            <a:noFill/>
            <a:miter lim="800000"/>
            <a:headEnd/>
            <a:tailEnd/>
          </a:ln>
        </p:spPr>
        <p:txBody>
          <a:bodyPr>
            <a:spAutoFit/>
          </a:bodyPr>
          <a:lstStyle/>
          <a:p>
            <a:pPr marL="457200" indent="-457200">
              <a:spcBef>
                <a:spcPts val="600"/>
              </a:spcBef>
            </a:pPr>
            <a:r>
              <a:rPr lang="pt-BR" sz="2000" b="1">
                <a:solidFill>
                  <a:schemeClr val="tx2"/>
                </a:solidFill>
                <a:cs typeface="Arial" charset="0"/>
              </a:rPr>
              <a:t>Os 14 princípios Gerais de Administração, segundo Fayol:</a:t>
            </a:r>
          </a:p>
          <a:p>
            <a:pPr marL="457200" indent="-457200">
              <a:spcBef>
                <a:spcPts val="600"/>
              </a:spcBef>
              <a:buFont typeface="Calibri" pitchFamily="34" charset="0"/>
              <a:buAutoNum type="arabicPeriod"/>
            </a:pPr>
            <a:r>
              <a:rPr lang="pt-BR" sz="2000" b="1">
                <a:solidFill>
                  <a:schemeClr val="tx2"/>
                </a:solidFill>
                <a:cs typeface="Arial" charset="0"/>
              </a:rPr>
              <a:t>Divisão de trabalho. </a:t>
            </a:r>
            <a:r>
              <a:rPr lang="pt-BR" sz="1400" b="1">
                <a:solidFill>
                  <a:schemeClr val="tx2"/>
                </a:solidFill>
                <a:cs typeface="Arial" charset="0"/>
              </a:rPr>
              <a:t>(especialização das tarefas e pessoas)</a:t>
            </a:r>
            <a:endParaRPr lang="pt-BR" sz="2000" b="1">
              <a:solidFill>
                <a:schemeClr val="tx2"/>
              </a:solidFill>
              <a:cs typeface="Arial" charset="0"/>
            </a:endParaRPr>
          </a:p>
          <a:p>
            <a:pPr marL="457200" indent="-457200">
              <a:buFont typeface="Calibri" pitchFamily="34" charset="0"/>
              <a:buAutoNum type="arabicPeriod"/>
            </a:pPr>
            <a:r>
              <a:rPr lang="pt-BR" sz="2000" b="1">
                <a:solidFill>
                  <a:schemeClr val="tx2"/>
                </a:solidFill>
                <a:cs typeface="Arial" charset="0"/>
              </a:rPr>
              <a:t>Autoridade e responsabilidade.</a:t>
            </a:r>
          </a:p>
          <a:p>
            <a:pPr marL="457200" indent="-457200">
              <a:buFont typeface="Calibri" pitchFamily="34" charset="0"/>
              <a:buAutoNum type="arabicPeriod"/>
            </a:pPr>
            <a:r>
              <a:rPr lang="pt-BR" sz="2000" b="1">
                <a:solidFill>
                  <a:schemeClr val="tx2"/>
                </a:solidFill>
                <a:cs typeface="Arial" charset="0"/>
              </a:rPr>
              <a:t>Disciplina. </a:t>
            </a:r>
            <a:r>
              <a:rPr lang="pt-BR" sz="1400" b="1">
                <a:solidFill>
                  <a:schemeClr val="tx2"/>
                </a:solidFill>
                <a:cs typeface="Arial" charset="0"/>
              </a:rPr>
              <a:t>(obediência, aplicação, comportamento)</a:t>
            </a:r>
            <a:endParaRPr lang="pt-BR" sz="2000" b="1">
              <a:solidFill>
                <a:schemeClr val="tx2"/>
              </a:solidFill>
              <a:cs typeface="Arial" charset="0"/>
            </a:endParaRPr>
          </a:p>
          <a:p>
            <a:pPr marL="457200" indent="-457200">
              <a:buFont typeface="Calibri" pitchFamily="34" charset="0"/>
              <a:buAutoNum type="arabicPeriod"/>
            </a:pPr>
            <a:r>
              <a:rPr lang="pt-BR" sz="2000" b="1">
                <a:solidFill>
                  <a:schemeClr val="tx2"/>
                </a:solidFill>
                <a:cs typeface="Arial" charset="0"/>
              </a:rPr>
              <a:t>Unidade de comando. </a:t>
            </a:r>
            <a:r>
              <a:rPr lang="pt-BR" sz="1400" b="1">
                <a:solidFill>
                  <a:schemeClr val="tx2"/>
                </a:solidFill>
                <a:cs typeface="Arial" charset="0"/>
              </a:rPr>
              <a:t>(Autoridade única)</a:t>
            </a:r>
            <a:endParaRPr lang="pt-BR" sz="2000" b="1">
              <a:solidFill>
                <a:schemeClr val="tx2"/>
              </a:solidFill>
              <a:cs typeface="Arial" charset="0"/>
            </a:endParaRPr>
          </a:p>
          <a:p>
            <a:pPr marL="457200" indent="-457200">
              <a:buFont typeface="Calibri" pitchFamily="34" charset="0"/>
              <a:buAutoNum type="arabicPeriod"/>
            </a:pPr>
            <a:r>
              <a:rPr lang="pt-BR" sz="2000" b="1">
                <a:solidFill>
                  <a:schemeClr val="tx2"/>
                </a:solidFill>
                <a:cs typeface="Arial" charset="0"/>
              </a:rPr>
              <a:t>Unidade de direção. </a:t>
            </a:r>
            <a:r>
              <a:rPr lang="pt-BR" sz="1400" b="1">
                <a:solidFill>
                  <a:schemeClr val="tx2"/>
                </a:solidFill>
                <a:cs typeface="Arial" charset="0"/>
              </a:rPr>
              <a:t>(uma pessoa e um plano para o  grupo)</a:t>
            </a:r>
            <a:endParaRPr lang="pt-BR" sz="2000" b="1">
              <a:solidFill>
                <a:schemeClr val="tx2"/>
              </a:solidFill>
              <a:cs typeface="Arial" charset="0"/>
            </a:endParaRPr>
          </a:p>
          <a:p>
            <a:pPr marL="457200" indent="-457200">
              <a:buFont typeface="Calibri" pitchFamily="34" charset="0"/>
              <a:buAutoNum type="arabicPeriod"/>
            </a:pPr>
            <a:r>
              <a:rPr lang="pt-BR" sz="2000" b="1">
                <a:solidFill>
                  <a:schemeClr val="tx2"/>
                </a:solidFill>
                <a:cs typeface="Arial" charset="0"/>
              </a:rPr>
              <a:t>Subordinação do interesse individual ao geral. </a:t>
            </a:r>
          </a:p>
          <a:p>
            <a:pPr marL="457200" indent="-457200">
              <a:buFont typeface="Calibri" pitchFamily="34" charset="0"/>
              <a:buAutoNum type="arabicPeriod"/>
            </a:pPr>
            <a:r>
              <a:rPr lang="pt-BR" sz="2000" b="1">
                <a:solidFill>
                  <a:schemeClr val="tx2"/>
                </a:solidFill>
                <a:cs typeface="Arial" charset="0"/>
              </a:rPr>
              <a:t>Remuneração do pessoal. </a:t>
            </a:r>
            <a:r>
              <a:rPr lang="pt-BR" sz="1400" b="1">
                <a:solidFill>
                  <a:schemeClr val="tx2"/>
                </a:solidFill>
                <a:cs typeface="Arial" charset="0"/>
              </a:rPr>
              <a:t>(justa e garantida)</a:t>
            </a:r>
            <a:endParaRPr lang="pt-BR" sz="2000" b="1">
              <a:solidFill>
                <a:schemeClr val="tx2"/>
              </a:solidFill>
              <a:cs typeface="Arial" charset="0"/>
            </a:endParaRPr>
          </a:p>
          <a:p>
            <a:pPr marL="457200" indent="-457200">
              <a:buFont typeface="Calibri" pitchFamily="34" charset="0"/>
              <a:buAutoNum type="arabicPeriod"/>
            </a:pPr>
            <a:r>
              <a:rPr lang="pt-BR" sz="2000" b="1">
                <a:solidFill>
                  <a:schemeClr val="tx2"/>
                </a:solidFill>
                <a:cs typeface="Arial" charset="0"/>
              </a:rPr>
              <a:t>Centralização. </a:t>
            </a:r>
            <a:r>
              <a:rPr lang="pt-BR" sz="1400" b="1">
                <a:solidFill>
                  <a:schemeClr val="tx2"/>
                </a:solidFill>
                <a:cs typeface="Arial" charset="0"/>
              </a:rPr>
              <a:t>(concentração da autoridade no topo)</a:t>
            </a:r>
            <a:endParaRPr lang="pt-BR" sz="2000" b="1">
              <a:solidFill>
                <a:schemeClr val="tx2"/>
              </a:solidFill>
              <a:cs typeface="Arial" charset="0"/>
            </a:endParaRPr>
          </a:p>
          <a:p>
            <a:pPr marL="457200" indent="-457200">
              <a:buFont typeface="Calibri" pitchFamily="34" charset="0"/>
              <a:buAutoNum type="arabicPeriod"/>
            </a:pPr>
            <a:r>
              <a:rPr lang="pt-BR" sz="2000" b="1">
                <a:solidFill>
                  <a:schemeClr val="tx2"/>
                </a:solidFill>
                <a:cs typeface="Arial" charset="0"/>
              </a:rPr>
              <a:t>Cadeia escalar. </a:t>
            </a:r>
            <a:r>
              <a:rPr lang="pt-BR" sz="1400" b="1">
                <a:solidFill>
                  <a:schemeClr val="tx2"/>
                </a:solidFill>
                <a:cs typeface="Arial" charset="0"/>
              </a:rPr>
              <a:t>(princípio de comando, linha de autoridade)</a:t>
            </a:r>
            <a:endParaRPr lang="pt-BR" sz="2000" b="1">
              <a:solidFill>
                <a:schemeClr val="tx2"/>
              </a:solidFill>
              <a:cs typeface="Arial" charset="0"/>
            </a:endParaRPr>
          </a:p>
          <a:p>
            <a:pPr marL="457200" indent="-457200">
              <a:buFont typeface="Calibri" pitchFamily="34" charset="0"/>
              <a:buAutoNum type="arabicPeriod"/>
            </a:pPr>
            <a:r>
              <a:rPr lang="pt-BR" sz="2000" b="1">
                <a:solidFill>
                  <a:schemeClr val="tx2"/>
                </a:solidFill>
                <a:cs typeface="Arial" charset="0"/>
              </a:rPr>
              <a:t>Ordem.  </a:t>
            </a:r>
            <a:r>
              <a:rPr lang="pt-BR" sz="1400" b="1">
                <a:solidFill>
                  <a:schemeClr val="tx2"/>
                </a:solidFill>
                <a:cs typeface="Arial" charset="0"/>
              </a:rPr>
              <a:t>(material e humana)</a:t>
            </a:r>
            <a:endParaRPr lang="pt-BR" sz="2000" b="1">
              <a:solidFill>
                <a:schemeClr val="tx2"/>
              </a:solidFill>
              <a:cs typeface="Arial" charset="0"/>
            </a:endParaRPr>
          </a:p>
          <a:p>
            <a:pPr marL="457200" indent="-457200">
              <a:buFont typeface="Calibri" pitchFamily="34" charset="0"/>
              <a:buAutoNum type="arabicPeriod"/>
            </a:pPr>
            <a:r>
              <a:rPr lang="pt-BR" sz="2000" b="1">
                <a:solidFill>
                  <a:schemeClr val="tx2"/>
                </a:solidFill>
                <a:cs typeface="Arial" charset="0"/>
              </a:rPr>
              <a:t>Eqüidade. </a:t>
            </a:r>
            <a:r>
              <a:rPr lang="pt-BR" sz="1400" b="1">
                <a:solidFill>
                  <a:schemeClr val="tx2"/>
                </a:solidFill>
                <a:cs typeface="Arial" charset="0"/>
              </a:rPr>
              <a:t>(justiça par alcançar lealdade pessoal)</a:t>
            </a:r>
            <a:endParaRPr lang="pt-BR" sz="2000" b="1">
              <a:solidFill>
                <a:schemeClr val="tx2"/>
              </a:solidFill>
              <a:cs typeface="Arial" charset="0"/>
            </a:endParaRPr>
          </a:p>
          <a:p>
            <a:pPr marL="457200" indent="-457200">
              <a:buFont typeface="Calibri" pitchFamily="34" charset="0"/>
              <a:buAutoNum type="arabicPeriod"/>
            </a:pPr>
            <a:r>
              <a:rPr lang="pt-BR" sz="2000" b="1">
                <a:solidFill>
                  <a:schemeClr val="tx2"/>
                </a:solidFill>
                <a:cs typeface="Arial" charset="0"/>
              </a:rPr>
              <a:t>Estabilidade do pessoal. </a:t>
            </a:r>
            <a:r>
              <a:rPr lang="pt-BR" sz="1400" b="1">
                <a:solidFill>
                  <a:schemeClr val="tx2"/>
                </a:solidFill>
                <a:cs typeface="Arial" charset="0"/>
              </a:rPr>
              <a:t>(rotação tem impacto negativo)</a:t>
            </a:r>
            <a:r>
              <a:rPr lang="pt-BR" sz="2000" b="1">
                <a:solidFill>
                  <a:schemeClr val="tx2"/>
                </a:solidFill>
                <a:cs typeface="Arial" charset="0"/>
              </a:rPr>
              <a:t> </a:t>
            </a:r>
          </a:p>
          <a:p>
            <a:pPr marL="457200" indent="-457200">
              <a:buFont typeface="Calibri" pitchFamily="34" charset="0"/>
              <a:buAutoNum type="arabicPeriod"/>
            </a:pPr>
            <a:r>
              <a:rPr lang="pt-BR" sz="2000" b="1">
                <a:solidFill>
                  <a:schemeClr val="tx2"/>
                </a:solidFill>
                <a:cs typeface="Arial" charset="0"/>
              </a:rPr>
              <a:t>Iniciativa. </a:t>
            </a:r>
            <a:r>
              <a:rPr lang="pt-BR" sz="1400" b="1">
                <a:solidFill>
                  <a:schemeClr val="tx2"/>
                </a:solidFill>
                <a:cs typeface="Arial" charset="0"/>
              </a:rPr>
              <a:t>(capacidade de visualizar um plano)</a:t>
            </a:r>
            <a:endParaRPr lang="pt-BR" sz="2000" b="1">
              <a:solidFill>
                <a:schemeClr val="tx2"/>
              </a:solidFill>
              <a:cs typeface="Arial" charset="0"/>
            </a:endParaRPr>
          </a:p>
          <a:p>
            <a:pPr marL="457200" indent="-457200">
              <a:buFont typeface="Calibri" pitchFamily="34" charset="0"/>
              <a:buAutoNum type="arabicPeriod"/>
            </a:pPr>
            <a:r>
              <a:rPr lang="pt-BR" sz="2000" b="1">
                <a:solidFill>
                  <a:schemeClr val="tx2"/>
                </a:solidFill>
                <a:cs typeface="Arial" charset="0"/>
              </a:rPr>
              <a:t>Espírito de equipe.</a:t>
            </a:r>
            <a:endParaRPr lang="pt-BR" sz="1900" b="1">
              <a:solidFill>
                <a:schemeClr val="tx2"/>
              </a:solidFill>
              <a:cs typeface="Arial" charset="0"/>
            </a:endParaRPr>
          </a:p>
        </p:txBody>
      </p:sp>
      <p:pic>
        <p:nvPicPr>
          <p:cNvPr id="29705" name="Imagem 11" descr="henri fayol.gif"/>
          <p:cNvPicPr>
            <a:picLocks noChangeAspect="1"/>
          </p:cNvPicPr>
          <p:nvPr/>
        </p:nvPicPr>
        <p:blipFill>
          <a:blip r:embed="rId3" cstate="print"/>
          <a:srcRect/>
          <a:stretch>
            <a:fillRect/>
          </a:stretch>
        </p:blipFill>
        <p:spPr bwMode="auto">
          <a:xfrm>
            <a:off x="7215188" y="1928813"/>
            <a:ext cx="1301750" cy="1862137"/>
          </a:xfrm>
          <a:prstGeom prst="rect">
            <a:avLst/>
          </a:prstGeom>
          <a:noFill/>
          <a:ln w="9525">
            <a:noFill/>
            <a:miter lim="800000"/>
            <a:headEnd/>
            <a:tailEnd/>
          </a:ln>
        </p:spPr>
      </p:pic>
      <p:sp>
        <p:nvSpPr>
          <p:cNvPr id="14" name="Subtítulo 12"/>
          <p:cNvSpPr txBox="1">
            <a:spLocks/>
          </p:cNvSpPr>
          <p:nvPr/>
        </p:nvSpPr>
        <p:spPr>
          <a:xfrm>
            <a:off x="285750" y="142875"/>
            <a:ext cx="5929313" cy="571500"/>
          </a:xfrm>
          <a:prstGeom prst="rect">
            <a:avLst/>
          </a:prstGeom>
        </p:spPr>
        <p:txBody>
          <a:bodyPr>
            <a:normAutofit lnSpcReduction="100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Administração Clássica - </a:t>
            </a:r>
            <a:r>
              <a:rPr lang="pt-BR" sz="3200" dirty="0" err="1">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Fayol</a:t>
            </a:r>
            <a:endPar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endParaRPr>
          </a:p>
        </p:txBody>
      </p:sp>
      <p:pic>
        <p:nvPicPr>
          <p:cNvPr id="11" name="Picture 2" descr="C:\Meus Documentos Rodrigo\Avantis\TGA 2013-I\log avantis 10 anos.jpg"/>
          <p:cNvPicPr>
            <a:picLocks noChangeAspect="1" noChangeArrowheads="1"/>
          </p:cNvPicPr>
          <p:nvPr/>
        </p:nvPicPr>
        <p:blipFill>
          <a:blip r:embed="rId4"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to="" calcmode="lin" valueType="num">
                                      <p:cBhvr>
                                        <p:cTn id="7" dur="1" fill="hold"/>
                                        <p:tgtEl>
                                          <p:spTgt spid="4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 to="" calcmode="lin" valueType="num">
                                      <p:cBhvr>
                                        <p:cTn id="12" dur="1" fill="hold"/>
                                        <p:tgtEl>
                                          <p:spTgt spid="13">
                                            <p:txEl>
                                              <p:pRg st="0" end="0"/>
                                            </p:txEl>
                                          </p:spTgt>
                                        </p:tgtEl>
                                        <p:attrNameLst>
                                          <p:attrName/>
                                        </p:attrNameLst>
                                      </p:cBhvr>
                                    </p:anim>
                                  </p:childTnLst>
                                </p:cTn>
                              </p:par>
                              <p:par>
                                <p:cTn id="13" presetID="24" presetClass="entr" presetSubtype="0" fill="hold" nodeType="withEffect">
                                  <p:stCondLst>
                                    <p:cond delay="0"/>
                                  </p:stCondLst>
                                  <p:childTnLst>
                                    <p:set>
                                      <p:cBhvr>
                                        <p:cTn id="14" dur="1" fill="hold">
                                          <p:stCondLst>
                                            <p:cond delay="0"/>
                                          </p:stCondLst>
                                        </p:cTn>
                                        <p:tgtEl>
                                          <p:spTgt spid="13">
                                            <p:txEl>
                                              <p:pRg st="1" end="1"/>
                                            </p:txEl>
                                          </p:spTgt>
                                        </p:tgtEl>
                                        <p:attrNameLst>
                                          <p:attrName>style.visibility</p:attrName>
                                        </p:attrNameLst>
                                      </p:cBhvr>
                                      <p:to>
                                        <p:strVal val="visible"/>
                                      </p:to>
                                    </p:set>
                                    <p:anim to="" calcmode="lin" valueType="num">
                                      <p:cBhvr>
                                        <p:cTn id="15" dur="1" fill="hold"/>
                                        <p:tgtEl>
                                          <p:spTgt spid="13">
                                            <p:txEl>
                                              <p:pRg st="1" end="1"/>
                                            </p:txEl>
                                          </p:spTgt>
                                        </p:tgtEl>
                                        <p:attrNameLst>
                                          <p:attrName/>
                                        </p:attrNameLst>
                                      </p:cBhvr>
                                    </p:anim>
                                  </p:childTnLst>
                                </p:cTn>
                              </p:par>
                              <p:par>
                                <p:cTn id="16" presetID="24" presetClass="entr" presetSubtype="0" fill="hold" nodeType="withEffect">
                                  <p:stCondLst>
                                    <p:cond delay="0"/>
                                  </p:stCondLst>
                                  <p:childTnLst>
                                    <p:set>
                                      <p:cBhvr>
                                        <p:cTn id="17" dur="1" fill="hold">
                                          <p:stCondLst>
                                            <p:cond delay="0"/>
                                          </p:stCondLst>
                                        </p:cTn>
                                        <p:tgtEl>
                                          <p:spTgt spid="13">
                                            <p:txEl>
                                              <p:pRg st="2" end="2"/>
                                            </p:txEl>
                                          </p:spTgt>
                                        </p:tgtEl>
                                        <p:attrNameLst>
                                          <p:attrName>style.visibility</p:attrName>
                                        </p:attrNameLst>
                                      </p:cBhvr>
                                      <p:to>
                                        <p:strVal val="visible"/>
                                      </p:to>
                                    </p:set>
                                    <p:anim to="" calcmode="lin" valueType="num">
                                      <p:cBhvr>
                                        <p:cTn id="18" dur="1" fill="hold"/>
                                        <p:tgtEl>
                                          <p:spTgt spid="13">
                                            <p:txEl>
                                              <p:pRg st="2" end="2"/>
                                            </p:txEl>
                                          </p:spTgt>
                                        </p:tgtEl>
                                        <p:attrNameLst>
                                          <p:attrName/>
                                        </p:attrNameLst>
                                      </p:cBhvr>
                                    </p:anim>
                                  </p:childTnLst>
                                </p:cTn>
                              </p:par>
                              <p:par>
                                <p:cTn id="19" presetID="24" presetClass="entr" presetSubtype="0" fill="hold" nodeType="withEffect">
                                  <p:stCondLst>
                                    <p:cond delay="0"/>
                                  </p:stCondLst>
                                  <p:childTnLst>
                                    <p:set>
                                      <p:cBhvr>
                                        <p:cTn id="20" dur="1" fill="hold">
                                          <p:stCondLst>
                                            <p:cond delay="0"/>
                                          </p:stCondLst>
                                        </p:cTn>
                                        <p:tgtEl>
                                          <p:spTgt spid="13">
                                            <p:txEl>
                                              <p:pRg st="3" end="3"/>
                                            </p:txEl>
                                          </p:spTgt>
                                        </p:tgtEl>
                                        <p:attrNameLst>
                                          <p:attrName>style.visibility</p:attrName>
                                        </p:attrNameLst>
                                      </p:cBhvr>
                                      <p:to>
                                        <p:strVal val="visible"/>
                                      </p:to>
                                    </p:set>
                                    <p:anim to="" calcmode="lin" valueType="num">
                                      <p:cBhvr>
                                        <p:cTn id="21" dur="1" fill="hold"/>
                                        <p:tgtEl>
                                          <p:spTgt spid="13">
                                            <p:txEl>
                                              <p:pRg st="3" end="3"/>
                                            </p:txEl>
                                          </p:spTgt>
                                        </p:tgtEl>
                                        <p:attrNameLst>
                                          <p:attrName/>
                                        </p:attrNameLst>
                                      </p:cBhvr>
                                    </p:anim>
                                  </p:childTnLst>
                                </p:cTn>
                              </p:par>
                            </p:childTnLst>
                          </p:cTn>
                        </p:par>
                      </p:childTnLst>
                    </p:cTn>
                  </p:par>
                  <p:par>
                    <p:cTn id="22" fill="hold">
                      <p:stCondLst>
                        <p:cond delay="indefinite"/>
                      </p:stCondLst>
                      <p:childTnLst>
                        <p:par>
                          <p:cTn id="23" fill="hold">
                            <p:stCondLst>
                              <p:cond delay="0"/>
                            </p:stCondLst>
                            <p:childTnLst>
                              <p:par>
                                <p:cTn id="24" presetID="24" presetClass="entr" presetSubtype="0" fill="hold" nodeType="clickEffect">
                                  <p:stCondLst>
                                    <p:cond delay="0"/>
                                  </p:stCondLst>
                                  <p:childTnLst>
                                    <p:set>
                                      <p:cBhvr>
                                        <p:cTn id="25" dur="1" fill="hold">
                                          <p:stCondLst>
                                            <p:cond delay="0"/>
                                          </p:stCondLst>
                                        </p:cTn>
                                        <p:tgtEl>
                                          <p:spTgt spid="13">
                                            <p:txEl>
                                              <p:pRg st="4" end="4"/>
                                            </p:txEl>
                                          </p:spTgt>
                                        </p:tgtEl>
                                        <p:attrNameLst>
                                          <p:attrName>style.visibility</p:attrName>
                                        </p:attrNameLst>
                                      </p:cBhvr>
                                      <p:to>
                                        <p:strVal val="visible"/>
                                      </p:to>
                                    </p:set>
                                    <p:anim to="" calcmode="lin" valueType="num">
                                      <p:cBhvr>
                                        <p:cTn id="26" dur="1" fill="hold"/>
                                        <p:tgtEl>
                                          <p:spTgt spid="13">
                                            <p:txEl>
                                              <p:pRg st="4" end="4"/>
                                            </p:txEl>
                                          </p:spTgt>
                                        </p:tgtEl>
                                        <p:attrNameLst>
                                          <p:attrName/>
                                        </p:attrNameLst>
                                      </p:cBhvr>
                                    </p:anim>
                                  </p:childTnLst>
                                </p:cTn>
                              </p:par>
                              <p:par>
                                <p:cTn id="27" presetID="24" presetClass="entr" presetSubtype="0" fill="hold" nodeType="withEffect">
                                  <p:stCondLst>
                                    <p:cond delay="0"/>
                                  </p:stCondLst>
                                  <p:childTnLst>
                                    <p:set>
                                      <p:cBhvr>
                                        <p:cTn id="28" dur="1" fill="hold">
                                          <p:stCondLst>
                                            <p:cond delay="0"/>
                                          </p:stCondLst>
                                        </p:cTn>
                                        <p:tgtEl>
                                          <p:spTgt spid="13">
                                            <p:txEl>
                                              <p:pRg st="5" end="5"/>
                                            </p:txEl>
                                          </p:spTgt>
                                        </p:tgtEl>
                                        <p:attrNameLst>
                                          <p:attrName>style.visibility</p:attrName>
                                        </p:attrNameLst>
                                      </p:cBhvr>
                                      <p:to>
                                        <p:strVal val="visible"/>
                                      </p:to>
                                    </p:set>
                                    <p:anim to="" calcmode="lin" valueType="num">
                                      <p:cBhvr>
                                        <p:cTn id="29" dur="1" fill="hold"/>
                                        <p:tgtEl>
                                          <p:spTgt spid="13">
                                            <p:txEl>
                                              <p:pRg st="5" end="5"/>
                                            </p:txEl>
                                          </p:spTgt>
                                        </p:tgtEl>
                                        <p:attrNameLst>
                                          <p:attrName/>
                                        </p:attrNameLst>
                                      </p:cBhvr>
                                    </p:anim>
                                  </p:childTnLst>
                                </p:cTn>
                              </p:par>
                              <p:par>
                                <p:cTn id="30" presetID="24" presetClass="entr" presetSubtype="0" fill="hold" nodeType="withEffect">
                                  <p:stCondLst>
                                    <p:cond delay="0"/>
                                  </p:stCondLst>
                                  <p:childTnLst>
                                    <p:set>
                                      <p:cBhvr>
                                        <p:cTn id="31" dur="1" fill="hold">
                                          <p:stCondLst>
                                            <p:cond delay="0"/>
                                          </p:stCondLst>
                                        </p:cTn>
                                        <p:tgtEl>
                                          <p:spTgt spid="13">
                                            <p:txEl>
                                              <p:pRg st="6" end="6"/>
                                            </p:txEl>
                                          </p:spTgt>
                                        </p:tgtEl>
                                        <p:attrNameLst>
                                          <p:attrName>style.visibility</p:attrName>
                                        </p:attrNameLst>
                                      </p:cBhvr>
                                      <p:to>
                                        <p:strVal val="visible"/>
                                      </p:to>
                                    </p:set>
                                    <p:anim to="" calcmode="lin" valueType="num">
                                      <p:cBhvr>
                                        <p:cTn id="32" dur="1" fill="hold"/>
                                        <p:tgtEl>
                                          <p:spTgt spid="13">
                                            <p:txEl>
                                              <p:pRg st="6" end="6"/>
                                            </p:txEl>
                                          </p:spTgt>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nodeType="clickEffect">
                                  <p:stCondLst>
                                    <p:cond delay="0"/>
                                  </p:stCondLst>
                                  <p:childTnLst>
                                    <p:set>
                                      <p:cBhvr>
                                        <p:cTn id="36" dur="1" fill="hold">
                                          <p:stCondLst>
                                            <p:cond delay="0"/>
                                          </p:stCondLst>
                                        </p:cTn>
                                        <p:tgtEl>
                                          <p:spTgt spid="13">
                                            <p:txEl>
                                              <p:pRg st="7" end="7"/>
                                            </p:txEl>
                                          </p:spTgt>
                                        </p:tgtEl>
                                        <p:attrNameLst>
                                          <p:attrName>style.visibility</p:attrName>
                                        </p:attrNameLst>
                                      </p:cBhvr>
                                      <p:to>
                                        <p:strVal val="visible"/>
                                      </p:to>
                                    </p:set>
                                    <p:anim to="" calcmode="lin" valueType="num">
                                      <p:cBhvr>
                                        <p:cTn id="37" dur="1" fill="hold"/>
                                        <p:tgtEl>
                                          <p:spTgt spid="13">
                                            <p:txEl>
                                              <p:pRg st="7" end="7"/>
                                            </p:txEl>
                                          </p:spTgt>
                                        </p:tgtEl>
                                        <p:attrNameLst>
                                          <p:attrName/>
                                        </p:attrNameLst>
                                      </p:cBhvr>
                                    </p:anim>
                                  </p:childTnLst>
                                </p:cTn>
                              </p:par>
                              <p:par>
                                <p:cTn id="38" presetID="24" presetClass="entr" presetSubtype="0" fill="hold" nodeType="withEffect">
                                  <p:stCondLst>
                                    <p:cond delay="0"/>
                                  </p:stCondLst>
                                  <p:childTnLst>
                                    <p:set>
                                      <p:cBhvr>
                                        <p:cTn id="39" dur="1" fill="hold">
                                          <p:stCondLst>
                                            <p:cond delay="0"/>
                                          </p:stCondLst>
                                        </p:cTn>
                                        <p:tgtEl>
                                          <p:spTgt spid="13">
                                            <p:txEl>
                                              <p:pRg st="8" end="8"/>
                                            </p:txEl>
                                          </p:spTgt>
                                        </p:tgtEl>
                                        <p:attrNameLst>
                                          <p:attrName>style.visibility</p:attrName>
                                        </p:attrNameLst>
                                      </p:cBhvr>
                                      <p:to>
                                        <p:strVal val="visible"/>
                                      </p:to>
                                    </p:set>
                                    <p:anim to="" calcmode="lin" valueType="num">
                                      <p:cBhvr>
                                        <p:cTn id="40" dur="1" fill="hold"/>
                                        <p:tgtEl>
                                          <p:spTgt spid="13">
                                            <p:txEl>
                                              <p:pRg st="8" end="8"/>
                                            </p:txEl>
                                          </p:spTgt>
                                        </p:tgtEl>
                                        <p:attrNameLst>
                                          <p:attrName/>
                                        </p:attrNameLst>
                                      </p:cBhvr>
                                    </p:anim>
                                  </p:childTnLst>
                                </p:cTn>
                              </p:par>
                              <p:par>
                                <p:cTn id="41" presetID="24" presetClass="entr" presetSubtype="0" fill="hold" nodeType="withEffect">
                                  <p:stCondLst>
                                    <p:cond delay="0"/>
                                  </p:stCondLst>
                                  <p:childTnLst>
                                    <p:set>
                                      <p:cBhvr>
                                        <p:cTn id="42" dur="1" fill="hold">
                                          <p:stCondLst>
                                            <p:cond delay="0"/>
                                          </p:stCondLst>
                                        </p:cTn>
                                        <p:tgtEl>
                                          <p:spTgt spid="13">
                                            <p:txEl>
                                              <p:pRg st="9" end="9"/>
                                            </p:txEl>
                                          </p:spTgt>
                                        </p:tgtEl>
                                        <p:attrNameLst>
                                          <p:attrName>style.visibility</p:attrName>
                                        </p:attrNameLst>
                                      </p:cBhvr>
                                      <p:to>
                                        <p:strVal val="visible"/>
                                      </p:to>
                                    </p:set>
                                    <p:anim to="" calcmode="lin" valueType="num">
                                      <p:cBhvr>
                                        <p:cTn id="43" dur="1" fill="hold"/>
                                        <p:tgtEl>
                                          <p:spTgt spid="13">
                                            <p:txEl>
                                              <p:pRg st="9" end="9"/>
                                            </p:txEl>
                                          </p:spTgt>
                                        </p:tgtEl>
                                        <p:attrNameLst>
                                          <p:attrName/>
                                        </p:attrNameLst>
                                      </p:cBhvr>
                                    </p:anim>
                                  </p:childTnLst>
                                </p:cTn>
                              </p:par>
                            </p:childTnLst>
                          </p:cTn>
                        </p:par>
                      </p:childTnLst>
                    </p:cTn>
                  </p:par>
                  <p:par>
                    <p:cTn id="44" fill="hold">
                      <p:stCondLst>
                        <p:cond delay="indefinite"/>
                      </p:stCondLst>
                      <p:childTnLst>
                        <p:par>
                          <p:cTn id="45" fill="hold">
                            <p:stCondLst>
                              <p:cond delay="0"/>
                            </p:stCondLst>
                            <p:childTnLst>
                              <p:par>
                                <p:cTn id="46" presetID="24" presetClass="entr" presetSubtype="0" fill="hold" nodeType="clickEffect">
                                  <p:stCondLst>
                                    <p:cond delay="0"/>
                                  </p:stCondLst>
                                  <p:childTnLst>
                                    <p:set>
                                      <p:cBhvr>
                                        <p:cTn id="47" dur="1" fill="hold">
                                          <p:stCondLst>
                                            <p:cond delay="0"/>
                                          </p:stCondLst>
                                        </p:cTn>
                                        <p:tgtEl>
                                          <p:spTgt spid="13">
                                            <p:txEl>
                                              <p:pRg st="10" end="10"/>
                                            </p:txEl>
                                          </p:spTgt>
                                        </p:tgtEl>
                                        <p:attrNameLst>
                                          <p:attrName>style.visibility</p:attrName>
                                        </p:attrNameLst>
                                      </p:cBhvr>
                                      <p:to>
                                        <p:strVal val="visible"/>
                                      </p:to>
                                    </p:set>
                                    <p:anim to="" calcmode="lin" valueType="num">
                                      <p:cBhvr>
                                        <p:cTn id="48" dur="1" fill="hold"/>
                                        <p:tgtEl>
                                          <p:spTgt spid="13">
                                            <p:txEl>
                                              <p:pRg st="10" end="10"/>
                                            </p:txEl>
                                          </p:spTgt>
                                        </p:tgtEl>
                                        <p:attrNameLst>
                                          <p:attrName/>
                                        </p:attrNameLst>
                                      </p:cBhvr>
                                    </p:anim>
                                  </p:childTnLst>
                                </p:cTn>
                              </p:par>
                              <p:par>
                                <p:cTn id="49" presetID="24" presetClass="entr" presetSubtype="0" fill="hold" nodeType="withEffect">
                                  <p:stCondLst>
                                    <p:cond delay="0"/>
                                  </p:stCondLst>
                                  <p:childTnLst>
                                    <p:set>
                                      <p:cBhvr>
                                        <p:cTn id="50" dur="1" fill="hold">
                                          <p:stCondLst>
                                            <p:cond delay="0"/>
                                          </p:stCondLst>
                                        </p:cTn>
                                        <p:tgtEl>
                                          <p:spTgt spid="13">
                                            <p:txEl>
                                              <p:pRg st="11" end="11"/>
                                            </p:txEl>
                                          </p:spTgt>
                                        </p:tgtEl>
                                        <p:attrNameLst>
                                          <p:attrName>style.visibility</p:attrName>
                                        </p:attrNameLst>
                                      </p:cBhvr>
                                      <p:to>
                                        <p:strVal val="visible"/>
                                      </p:to>
                                    </p:set>
                                    <p:anim to="" calcmode="lin" valueType="num">
                                      <p:cBhvr>
                                        <p:cTn id="51" dur="1" fill="hold"/>
                                        <p:tgtEl>
                                          <p:spTgt spid="13">
                                            <p:txEl>
                                              <p:pRg st="11" end="11"/>
                                            </p:txEl>
                                          </p:spTgt>
                                        </p:tgtEl>
                                        <p:attrNameLst>
                                          <p:attrName/>
                                        </p:attrNameLst>
                                      </p:cBhvr>
                                    </p:anim>
                                  </p:childTnLst>
                                </p:cTn>
                              </p:par>
                            </p:childTnLst>
                          </p:cTn>
                        </p:par>
                      </p:childTnLst>
                    </p:cTn>
                  </p:par>
                  <p:par>
                    <p:cTn id="52" fill="hold">
                      <p:stCondLst>
                        <p:cond delay="indefinite"/>
                      </p:stCondLst>
                      <p:childTnLst>
                        <p:par>
                          <p:cTn id="53" fill="hold">
                            <p:stCondLst>
                              <p:cond delay="0"/>
                            </p:stCondLst>
                            <p:childTnLst>
                              <p:par>
                                <p:cTn id="54" presetID="24" presetClass="entr" presetSubtype="0" fill="hold" nodeType="clickEffect">
                                  <p:stCondLst>
                                    <p:cond delay="0"/>
                                  </p:stCondLst>
                                  <p:childTnLst>
                                    <p:set>
                                      <p:cBhvr>
                                        <p:cTn id="55" dur="1" fill="hold">
                                          <p:stCondLst>
                                            <p:cond delay="0"/>
                                          </p:stCondLst>
                                        </p:cTn>
                                        <p:tgtEl>
                                          <p:spTgt spid="13">
                                            <p:txEl>
                                              <p:pRg st="12" end="12"/>
                                            </p:txEl>
                                          </p:spTgt>
                                        </p:tgtEl>
                                        <p:attrNameLst>
                                          <p:attrName>style.visibility</p:attrName>
                                        </p:attrNameLst>
                                      </p:cBhvr>
                                      <p:to>
                                        <p:strVal val="visible"/>
                                      </p:to>
                                    </p:set>
                                    <p:anim to="" calcmode="lin" valueType="num">
                                      <p:cBhvr>
                                        <p:cTn id="56" dur="1" fill="hold"/>
                                        <p:tgtEl>
                                          <p:spTgt spid="13">
                                            <p:txEl>
                                              <p:pRg st="12" end="12"/>
                                            </p:txEl>
                                          </p:spTgt>
                                        </p:tgtEl>
                                        <p:attrNameLst>
                                          <p:attrName/>
                                        </p:attrNameLst>
                                      </p:cBhvr>
                                    </p:anim>
                                  </p:childTnLst>
                                </p:cTn>
                              </p:par>
                              <p:par>
                                <p:cTn id="57" presetID="24" presetClass="entr" presetSubtype="0" fill="hold" nodeType="withEffect">
                                  <p:stCondLst>
                                    <p:cond delay="0"/>
                                  </p:stCondLst>
                                  <p:childTnLst>
                                    <p:set>
                                      <p:cBhvr>
                                        <p:cTn id="58" dur="1" fill="hold">
                                          <p:stCondLst>
                                            <p:cond delay="0"/>
                                          </p:stCondLst>
                                        </p:cTn>
                                        <p:tgtEl>
                                          <p:spTgt spid="13">
                                            <p:txEl>
                                              <p:pRg st="13" end="13"/>
                                            </p:txEl>
                                          </p:spTgt>
                                        </p:tgtEl>
                                        <p:attrNameLst>
                                          <p:attrName>style.visibility</p:attrName>
                                        </p:attrNameLst>
                                      </p:cBhvr>
                                      <p:to>
                                        <p:strVal val="visible"/>
                                      </p:to>
                                    </p:set>
                                    <p:anim to="" calcmode="lin" valueType="num">
                                      <p:cBhvr>
                                        <p:cTn id="59" dur="1" fill="hold"/>
                                        <p:tgtEl>
                                          <p:spTgt spid="13">
                                            <p:txEl>
                                              <p:pRg st="13" end="13"/>
                                            </p:txEl>
                                          </p:spTgt>
                                        </p:tgtEl>
                                        <p:attrNameLst>
                                          <p:attrName/>
                                        </p:attrNameLst>
                                      </p:cBhvr>
                                    </p:anim>
                                  </p:childTnLst>
                                </p:cTn>
                              </p:par>
                              <p:par>
                                <p:cTn id="60" presetID="24" presetClass="entr" presetSubtype="0" fill="hold" nodeType="withEffect">
                                  <p:stCondLst>
                                    <p:cond delay="0"/>
                                  </p:stCondLst>
                                  <p:childTnLst>
                                    <p:set>
                                      <p:cBhvr>
                                        <p:cTn id="61" dur="1" fill="hold">
                                          <p:stCondLst>
                                            <p:cond delay="0"/>
                                          </p:stCondLst>
                                        </p:cTn>
                                        <p:tgtEl>
                                          <p:spTgt spid="13">
                                            <p:txEl>
                                              <p:pRg st="14" end="14"/>
                                            </p:txEl>
                                          </p:spTgt>
                                        </p:tgtEl>
                                        <p:attrNameLst>
                                          <p:attrName>style.visibility</p:attrName>
                                        </p:attrNameLst>
                                      </p:cBhvr>
                                      <p:to>
                                        <p:strVal val="visible"/>
                                      </p:to>
                                    </p:set>
                                    <p:anim to="" calcmode="lin" valueType="num">
                                      <p:cBhvr>
                                        <p:cTn id="62" dur="1" fill="hold"/>
                                        <p:tgtEl>
                                          <p:spTgt spid="13">
                                            <p:txEl>
                                              <p:pRg st="14" end="1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BCEA0E4F-7F70-4FAF-A0AA-B9175D9196E1}" type="slidenum">
              <a:rPr lang="pt-BR" sz="1100"/>
              <a:pPr>
                <a:defRPr/>
              </a:pPr>
              <a:t>28</a:t>
            </a:fld>
            <a:endParaRPr lang="pt-BR" sz="1100" dirty="0"/>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Subtítulo 12"/>
          <p:cNvSpPr txBox="1">
            <a:spLocks/>
          </p:cNvSpPr>
          <p:nvPr/>
        </p:nvSpPr>
        <p:spPr>
          <a:xfrm>
            <a:off x="285750" y="973138"/>
            <a:ext cx="6286500" cy="384175"/>
          </a:xfrm>
          <a:prstGeom prst="rect">
            <a:avLst/>
          </a:prstGeom>
          <a:noFill/>
        </p:spPr>
        <p:txBody>
          <a:bodyPr>
            <a:spAutoFit/>
          </a:bodyPr>
          <a:lstStyle/>
          <a:p>
            <a:pPr fontAlgn="auto">
              <a:spcBef>
                <a:spcPts val="600"/>
              </a:spcBef>
              <a:spcAft>
                <a:spcPts val="0"/>
              </a:spcAft>
              <a:defRPr/>
            </a:pPr>
            <a:r>
              <a:rPr lang="pt-BR" sz="1900" b="1" dirty="0">
                <a:solidFill>
                  <a:srgbClr val="FF0000"/>
                </a:solidFill>
                <a:latin typeface="Arial" pitchFamily="34" charset="0"/>
                <a:cs typeface="Arial" pitchFamily="34" charset="0"/>
              </a:rPr>
              <a:t>CRÍTICAS</a:t>
            </a:r>
            <a:r>
              <a:rPr lang="pt-BR" sz="1900" b="1" dirty="0">
                <a:solidFill>
                  <a:schemeClr val="tx1">
                    <a:lumMod val="95000"/>
                    <a:lumOff val="5000"/>
                  </a:schemeClr>
                </a:solidFill>
                <a:latin typeface="Arial" pitchFamily="34" charset="0"/>
                <a:cs typeface="Arial" pitchFamily="34" charset="0"/>
              </a:rPr>
              <a:t> da Administração Clássica - FAYOL</a:t>
            </a:r>
          </a:p>
        </p:txBody>
      </p:sp>
      <p:pic>
        <p:nvPicPr>
          <p:cNvPr id="30727" name="Picture 2" descr="C:\Meus Documentos Rodrigo\clip artes\CORPBAS\J0078824.WMF"/>
          <p:cNvPicPr>
            <a:picLocks noChangeAspect="1" noChangeArrowheads="1"/>
          </p:cNvPicPr>
          <p:nvPr/>
        </p:nvPicPr>
        <p:blipFill>
          <a:blip r:embed="rId2" cstate="print"/>
          <a:srcRect/>
          <a:stretch>
            <a:fillRect/>
          </a:stretch>
        </p:blipFill>
        <p:spPr bwMode="auto">
          <a:xfrm>
            <a:off x="6786563" y="4202113"/>
            <a:ext cx="2190750" cy="1870075"/>
          </a:xfrm>
          <a:prstGeom prst="rect">
            <a:avLst/>
          </a:prstGeom>
          <a:noFill/>
          <a:ln w="9525">
            <a:noFill/>
            <a:miter lim="800000"/>
            <a:headEnd/>
            <a:tailEnd/>
          </a:ln>
        </p:spPr>
      </p:pic>
      <p:sp>
        <p:nvSpPr>
          <p:cNvPr id="13" name="Subtítulo 12"/>
          <p:cNvSpPr txBox="1">
            <a:spLocks/>
          </p:cNvSpPr>
          <p:nvPr/>
        </p:nvSpPr>
        <p:spPr bwMode="auto">
          <a:xfrm>
            <a:off x="142875" y="1571625"/>
            <a:ext cx="7429500" cy="4232275"/>
          </a:xfrm>
          <a:prstGeom prst="rect">
            <a:avLst/>
          </a:prstGeom>
          <a:noFill/>
          <a:ln w="9525">
            <a:noFill/>
            <a:miter lim="800000"/>
            <a:headEnd/>
            <a:tailEnd/>
          </a:ln>
        </p:spPr>
        <p:txBody>
          <a:bodyPr>
            <a:spAutoFit/>
          </a:bodyPr>
          <a:lstStyle/>
          <a:p>
            <a:pPr marL="457200" indent="-457200">
              <a:spcBef>
                <a:spcPts val="1200"/>
              </a:spcBef>
              <a:buFont typeface="Calibri" pitchFamily="34" charset="0"/>
              <a:buAutoNum type="arabicPeriod"/>
            </a:pPr>
            <a:r>
              <a:rPr lang="pt-BR" sz="2000" b="1">
                <a:solidFill>
                  <a:srgbClr val="002060"/>
                </a:solidFill>
                <a:cs typeface="Arial" charset="0"/>
              </a:rPr>
              <a:t>Abordagem simplificada da organização formal. Não considerava o conteúdo psicológico e social.</a:t>
            </a:r>
          </a:p>
          <a:p>
            <a:pPr marL="457200" indent="-457200">
              <a:spcBef>
                <a:spcPts val="1200"/>
              </a:spcBef>
              <a:buFont typeface="Calibri" pitchFamily="34" charset="0"/>
              <a:buAutoNum type="arabicPeriod"/>
            </a:pPr>
            <a:r>
              <a:rPr lang="pt-BR" sz="2000" b="1">
                <a:solidFill>
                  <a:srgbClr val="002060"/>
                </a:solidFill>
                <a:cs typeface="Arial" charset="0"/>
              </a:rPr>
              <a:t>Fundamenta seus conceitos na observação e senso comum. Falta comprovação científica.</a:t>
            </a:r>
          </a:p>
          <a:p>
            <a:pPr marL="457200" indent="-457200">
              <a:spcBef>
                <a:spcPts val="1200"/>
              </a:spcBef>
              <a:buFont typeface="Calibri" pitchFamily="34" charset="0"/>
              <a:buAutoNum type="arabicPeriod"/>
            </a:pPr>
            <a:r>
              <a:rPr lang="pt-BR" sz="2000" b="1">
                <a:solidFill>
                  <a:srgbClr val="002060"/>
                </a:solidFill>
                <a:cs typeface="Arial" charset="0"/>
              </a:rPr>
              <a:t>Extremo racionalismo vendo a administração  como um conjunto de princípios universalmente aplicáveis.</a:t>
            </a:r>
          </a:p>
          <a:p>
            <a:pPr marL="457200" indent="-457200">
              <a:spcBef>
                <a:spcPts val="1200"/>
              </a:spcBef>
              <a:buFont typeface="Calibri" pitchFamily="34" charset="0"/>
              <a:buAutoNum type="arabicPeriod"/>
            </a:pPr>
            <a:r>
              <a:rPr lang="pt-BR" sz="2000" b="1">
                <a:solidFill>
                  <a:srgbClr val="002060"/>
                </a:solidFill>
                <a:cs typeface="Arial" charset="0"/>
              </a:rPr>
              <a:t>Teoria da máquina: abordagem mecânica. Que o operário saiba muito a respeito de pouca coisa. </a:t>
            </a:r>
          </a:p>
          <a:p>
            <a:pPr marL="457200" indent="-457200">
              <a:spcBef>
                <a:spcPts val="1200"/>
              </a:spcBef>
              <a:buFont typeface="Calibri" pitchFamily="34" charset="0"/>
              <a:buAutoNum type="arabicPeriod"/>
            </a:pPr>
            <a:r>
              <a:rPr lang="pt-BR" sz="2000" b="1">
                <a:solidFill>
                  <a:srgbClr val="002060"/>
                </a:solidFill>
                <a:cs typeface="Arial" charset="0"/>
              </a:rPr>
              <a:t>Abordagem prescritiva e normativa: Padronizando situações, padronizando ações.</a:t>
            </a:r>
          </a:p>
          <a:p>
            <a:pPr marL="457200" indent="-457200">
              <a:spcBef>
                <a:spcPts val="1200"/>
              </a:spcBef>
              <a:buFont typeface="Calibri" pitchFamily="34" charset="0"/>
              <a:buAutoNum type="arabicPeriod"/>
            </a:pPr>
            <a:endParaRPr lang="pt-BR" sz="1900" b="1">
              <a:solidFill>
                <a:srgbClr val="002060"/>
              </a:solidFill>
              <a:cs typeface="Arial" charset="0"/>
            </a:endParaRPr>
          </a:p>
        </p:txBody>
      </p:sp>
      <p:pic>
        <p:nvPicPr>
          <p:cNvPr id="30729" name="Imagem 11" descr="henri fayol.gif"/>
          <p:cNvPicPr>
            <a:picLocks noChangeAspect="1"/>
          </p:cNvPicPr>
          <p:nvPr/>
        </p:nvPicPr>
        <p:blipFill>
          <a:blip r:embed="rId3" cstate="print"/>
          <a:srcRect/>
          <a:stretch>
            <a:fillRect/>
          </a:stretch>
        </p:blipFill>
        <p:spPr bwMode="auto">
          <a:xfrm>
            <a:off x="7715250" y="1785938"/>
            <a:ext cx="1301750" cy="1862137"/>
          </a:xfrm>
          <a:prstGeom prst="rect">
            <a:avLst/>
          </a:prstGeom>
          <a:noFill/>
          <a:ln w="9525">
            <a:noFill/>
            <a:miter lim="800000"/>
            <a:headEnd/>
            <a:tailEnd/>
          </a:ln>
        </p:spPr>
      </p:pic>
      <p:sp>
        <p:nvSpPr>
          <p:cNvPr id="14" name="Subtítulo 12"/>
          <p:cNvSpPr txBox="1">
            <a:spLocks/>
          </p:cNvSpPr>
          <p:nvPr/>
        </p:nvSpPr>
        <p:spPr>
          <a:xfrm>
            <a:off x="285750" y="142875"/>
            <a:ext cx="5929313" cy="571500"/>
          </a:xfrm>
          <a:prstGeom prst="rect">
            <a:avLst/>
          </a:prstGeom>
        </p:spPr>
        <p:txBody>
          <a:bodyPr>
            <a:normAutofit lnSpcReduction="100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Administração Clássica - </a:t>
            </a:r>
            <a:r>
              <a:rPr lang="pt-BR" sz="3200" dirty="0" err="1">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Fayol</a:t>
            </a:r>
            <a:endPar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endParaRPr>
          </a:p>
        </p:txBody>
      </p:sp>
      <p:pic>
        <p:nvPicPr>
          <p:cNvPr id="11" name="Picture 2" descr="C:\Meus Documentos Rodrigo\Avantis\TGA 2013-I\log avantis 10 anos.jpg"/>
          <p:cNvPicPr>
            <a:picLocks noChangeAspect="1" noChangeArrowheads="1"/>
          </p:cNvPicPr>
          <p:nvPr/>
        </p:nvPicPr>
        <p:blipFill>
          <a:blip r:embed="rId4"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to="" calcmode="lin" valueType="num">
                                      <p:cBhvr>
                                        <p:cTn id="7" dur="1" fill="hold"/>
                                        <p:tgtEl>
                                          <p:spTgt spid="4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 to="" calcmode="lin" valueType="num">
                                      <p:cBhvr>
                                        <p:cTn id="12" dur="1" fill="hold"/>
                                        <p:tgtEl>
                                          <p:spTgt spid="1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 to="" calcmode="lin" valueType="num">
                                      <p:cBhvr>
                                        <p:cTn id="17" dur="1" fill="hold"/>
                                        <p:tgtEl>
                                          <p:spTgt spid="13">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13">
                                            <p:txEl>
                                              <p:pRg st="2" end="2"/>
                                            </p:txEl>
                                          </p:spTgt>
                                        </p:tgtEl>
                                        <p:attrNameLst>
                                          <p:attrName>style.visibility</p:attrName>
                                        </p:attrNameLst>
                                      </p:cBhvr>
                                      <p:to>
                                        <p:strVal val="visible"/>
                                      </p:to>
                                    </p:set>
                                    <p:anim to="" calcmode="lin" valueType="num">
                                      <p:cBhvr>
                                        <p:cTn id="22" dur="1" fill="hold"/>
                                        <p:tgtEl>
                                          <p:spTgt spid="13">
                                            <p:txEl>
                                              <p:pRg st="2" end="2"/>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13">
                                            <p:txEl>
                                              <p:pRg st="3" end="3"/>
                                            </p:txEl>
                                          </p:spTgt>
                                        </p:tgtEl>
                                        <p:attrNameLst>
                                          <p:attrName>style.visibility</p:attrName>
                                        </p:attrNameLst>
                                      </p:cBhvr>
                                      <p:to>
                                        <p:strVal val="visible"/>
                                      </p:to>
                                    </p:set>
                                    <p:anim to="" calcmode="lin" valueType="num">
                                      <p:cBhvr>
                                        <p:cTn id="27" dur="1" fill="hold"/>
                                        <p:tgtEl>
                                          <p:spTgt spid="13">
                                            <p:txEl>
                                              <p:pRg st="3" end="3"/>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0"/>
                                          </p:stCondLst>
                                        </p:cTn>
                                        <p:tgtEl>
                                          <p:spTgt spid="13">
                                            <p:txEl>
                                              <p:pRg st="4" end="4"/>
                                            </p:txEl>
                                          </p:spTgt>
                                        </p:tgtEl>
                                        <p:attrNameLst>
                                          <p:attrName>style.visibility</p:attrName>
                                        </p:attrNameLst>
                                      </p:cBhvr>
                                      <p:to>
                                        <p:strVal val="visible"/>
                                      </p:to>
                                    </p:set>
                                    <p:anim to="" calcmode="lin" valueType="num">
                                      <p:cBhvr>
                                        <p:cTn id="32" dur="1" fill="hold"/>
                                        <p:tgtEl>
                                          <p:spTgt spid="13">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BCCAB5D2-566D-43D6-BDAF-00714F0539A2}" type="slidenum">
              <a:rPr lang="pt-BR" sz="1100"/>
              <a:pPr>
                <a:defRPr/>
              </a:pPr>
              <a:t>29</a:t>
            </a:fld>
            <a:endParaRPr lang="pt-BR" sz="1100" dirty="0"/>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Subtítulo 12"/>
          <p:cNvSpPr txBox="1">
            <a:spLocks/>
          </p:cNvSpPr>
          <p:nvPr/>
        </p:nvSpPr>
        <p:spPr bwMode="auto">
          <a:xfrm>
            <a:off x="71438" y="1003300"/>
            <a:ext cx="9001125" cy="5354638"/>
          </a:xfrm>
          <a:prstGeom prst="rect">
            <a:avLst/>
          </a:prstGeom>
          <a:noFill/>
          <a:ln w="9525">
            <a:noFill/>
            <a:miter lim="800000"/>
            <a:headEnd/>
            <a:tailEnd/>
          </a:ln>
        </p:spPr>
        <p:txBody>
          <a:bodyPr>
            <a:spAutoFit/>
          </a:bodyPr>
          <a:lstStyle/>
          <a:p>
            <a:pPr indent="355600"/>
            <a:r>
              <a:rPr lang="pt-BR" b="1"/>
              <a:t>Uma empresa de consultoria administrativa de Balneário Camboriú SC recebeu um telefonema de uma fábrica de máquinas industriais. Os diretores da fábrica haviam acabado de encerrar a reunião trimestral e tinham concluído que era preciso fazer alguma coisa para melhorar as operações. Os lucros estavam caindo há seis trimestres consecutivos. As vendas haviam sido muito boas, mas aparentemente os custos estavam fora de controle.</a:t>
            </a:r>
          </a:p>
          <a:p>
            <a:pPr indent="355600"/>
            <a:r>
              <a:rPr lang="pt-BR" b="1"/>
              <a:t>Os consultores passaram dez semanas analisando as operações da empresa. Todos os membros foram entrevistados, do principal executivo ao porteiro. Quando a equipe de consultores encerrou a análise, entregou um relatório de 200 folhas à diretoria da empresa. A seguir temos uma das principais conclusões:</a:t>
            </a:r>
          </a:p>
          <a:p>
            <a:pPr indent="355600"/>
            <a:r>
              <a:rPr lang="pt-BR" b="1">
                <a:solidFill>
                  <a:srgbClr val="002060"/>
                </a:solidFill>
              </a:rPr>
              <a:t>Desde sua fundação a empresa segue uma política de promoções internas. O principal critério aparentemente é a competência técnica, tanto nos níveis superiores como inferiores. Não é raro encontrar gerentes no piso da fábrica examinando e comentando problemas técnicos. Dessa forma, infelizmente, sobra pouco tempo para gerenciar. Na realidade, essas funções gerenciais, como planejamento, organização e controle, praticamente não recebem atenção. A empresa necessita de um influxo de pessoas externas para a administração, que deem menos atenção ao aspecto técnico e mais ao lado GERENCIAL.</a:t>
            </a:r>
          </a:p>
        </p:txBody>
      </p:sp>
      <p:sp>
        <p:nvSpPr>
          <p:cNvPr id="14" name="Subtítulo 12"/>
          <p:cNvSpPr txBox="1">
            <a:spLocks/>
          </p:cNvSpPr>
          <p:nvPr/>
        </p:nvSpPr>
        <p:spPr>
          <a:xfrm>
            <a:off x="285750" y="142875"/>
            <a:ext cx="5929313" cy="571500"/>
          </a:xfrm>
          <a:prstGeom prst="rect">
            <a:avLst/>
          </a:prstGeom>
        </p:spPr>
        <p:txBody>
          <a:bodyPr>
            <a:normAutofit lnSpcReduction="100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Técnicos e Gerentes</a:t>
            </a:r>
          </a:p>
        </p:txBody>
      </p:sp>
      <p:pic>
        <p:nvPicPr>
          <p:cNvPr id="8" name="Picture 2" descr="C:\Meus Documentos Rodrigo\Avantis\TGA 2013-I\log avantis 10 anos.jpg"/>
          <p:cNvPicPr>
            <a:picLocks noChangeAspect="1" noChangeArrowheads="1"/>
          </p:cNvPicPr>
          <p:nvPr/>
        </p:nvPicPr>
        <p:blipFill>
          <a:blip r:embed="rId2" cstate="print"/>
          <a:srcRect/>
          <a:stretch>
            <a:fillRect/>
          </a:stretch>
        </p:blipFill>
        <p:spPr bwMode="auto">
          <a:xfrm>
            <a:off x="7164288" y="72008"/>
            <a:ext cx="1941723" cy="98072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to="" calcmode="lin" valueType="num">
                                      <p:cBhvr>
                                        <p:cTn id="7" dur="1" fill="hold"/>
                                        <p:tgtEl>
                                          <p:spTgt spid="1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 to="" calcmode="lin" valueType="num">
                                      <p:cBhvr>
                                        <p:cTn id="12" dur="1" fill="hold"/>
                                        <p:tgtEl>
                                          <p:spTgt spid="13">
                                            <p:txEl>
                                              <p:pRg st="1" end="1"/>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 to="" calcmode="lin" valueType="num">
                                      <p:cBhvr>
                                        <p:cTn id="17" dur="1" fill="hold"/>
                                        <p:tgtEl>
                                          <p:spTgt spid="13">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ço Reservado para Rodapé 3"/>
          <p:cNvSpPr>
            <a:spLocks noGrp="1"/>
          </p:cNvSpPr>
          <p:nvPr>
            <p:ph type="ftr" sz="quarter" idx="11"/>
          </p:nvPr>
        </p:nvSpPr>
        <p:spPr>
          <a:xfrm>
            <a:off x="3195638" y="6492875"/>
            <a:ext cx="2305050" cy="365125"/>
          </a:xfrm>
        </p:spPr>
        <p:txBody>
          <a:bodyPr/>
          <a:lstStyle/>
          <a:p>
            <a:pPr>
              <a:defRPr/>
            </a:pPr>
            <a:r>
              <a:rPr lang="pt-BR" dirty="0" smtClean="0"/>
              <a:t>Teoria Geral da Administração Prof. Rodrigo F. </a:t>
            </a:r>
            <a:r>
              <a:rPr lang="pt-BR" dirty="0" err="1" smtClean="0"/>
              <a:t>Belli</a:t>
            </a:r>
            <a:endParaRPr lang="pt-BR" dirty="0"/>
          </a:p>
        </p:txBody>
      </p:sp>
      <p:sp>
        <p:nvSpPr>
          <p:cNvPr id="24" name="Espaço Reservado para Número de Slide 4"/>
          <p:cNvSpPr>
            <a:spLocks noGrp="1"/>
          </p:cNvSpPr>
          <p:nvPr>
            <p:ph type="sldNum" sz="quarter" idx="12"/>
          </p:nvPr>
        </p:nvSpPr>
        <p:spPr>
          <a:xfrm>
            <a:off x="7858125" y="6492875"/>
            <a:ext cx="828675" cy="365125"/>
          </a:xfrm>
        </p:spPr>
        <p:txBody>
          <a:bodyPr/>
          <a:lstStyle/>
          <a:p>
            <a:pPr>
              <a:defRPr/>
            </a:pPr>
            <a:fld id="{5EC4EA3D-B4F7-4A95-B79C-2053B52831F3}" type="slidenum">
              <a:rPr lang="pt-BR" sz="1100"/>
              <a:pPr>
                <a:defRPr/>
              </a:pPr>
              <a:t>30</a:t>
            </a:fld>
            <a:endParaRPr lang="pt-BR" sz="1100" dirty="0"/>
          </a:p>
        </p:txBody>
      </p:sp>
      <p:cxnSp>
        <p:nvCxnSpPr>
          <p:cNvPr id="41" name="Conector reto 40"/>
          <p:cNvCxnSpPr/>
          <p:nvPr/>
        </p:nvCxnSpPr>
        <p:spPr>
          <a:xfrm>
            <a:off x="0" y="6427788"/>
            <a:ext cx="9144000" cy="1587"/>
          </a:xfrm>
          <a:prstGeom prst="line">
            <a:avLst/>
          </a:prstGeom>
          <a:ln w="12700">
            <a:solidFill>
              <a:schemeClr val="tx1">
                <a:lumMod val="95000"/>
                <a:lumOff val="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4" name="Subtítulo 12"/>
          <p:cNvSpPr txBox="1">
            <a:spLocks/>
          </p:cNvSpPr>
          <p:nvPr/>
        </p:nvSpPr>
        <p:spPr>
          <a:xfrm>
            <a:off x="285750" y="142875"/>
            <a:ext cx="5929313" cy="571500"/>
          </a:xfrm>
          <a:prstGeom prst="rect">
            <a:avLst/>
          </a:prstGeom>
        </p:spPr>
        <p:txBody>
          <a:bodyPr>
            <a:normAutofit lnSpcReduction="10000"/>
          </a:bodyPr>
          <a:lstStyle/>
          <a:p>
            <a:pPr marL="342900" indent="-342900" fontAlgn="auto">
              <a:spcBef>
                <a:spcPct val="20000"/>
              </a:spcBef>
              <a:spcAft>
                <a:spcPts val="0"/>
              </a:spcAft>
              <a:defRPr/>
            </a:pPr>
            <a:r>
              <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Administração </a:t>
            </a:r>
            <a:r>
              <a:rPr lang="pt-BR" sz="3200" dirty="0" err="1" smtClean="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rPr>
              <a:t>Taylorismo</a:t>
            </a:r>
            <a:endParaRPr lang="pt-BR" sz="3200" dirty="0">
              <a:solidFill>
                <a:schemeClr val="tx1">
                  <a:lumMod val="95000"/>
                  <a:lumOff val="5000"/>
                </a:schemeClr>
              </a:solidFill>
              <a:effectLst>
                <a:outerShdw blurRad="38100" dist="38100" dir="2700000" algn="tl">
                  <a:srgbClr val="000000">
                    <a:alpha val="43137"/>
                  </a:srgbClr>
                </a:outerShdw>
              </a:effectLst>
              <a:latin typeface="Britannic Bold" pitchFamily="34" charset="0"/>
              <a:cs typeface="Arial" pitchFamily="34" charset="0"/>
            </a:endParaRPr>
          </a:p>
        </p:txBody>
      </p:sp>
      <p:pic>
        <p:nvPicPr>
          <p:cNvPr id="36866" name="Picture 2" descr="C:\Meus Documentos Rodrigo\Avantis\TGA 2012-I\Taylorismo Claudio de Moura Castro - VEJA.JPG">
            <a:hlinkClick r:id="rId2" action="ppaction://hlinkfile"/>
          </p:cNvPr>
          <p:cNvPicPr>
            <a:picLocks noChangeAspect="1" noChangeArrowheads="1"/>
          </p:cNvPicPr>
          <p:nvPr/>
        </p:nvPicPr>
        <p:blipFill>
          <a:blip r:embed="rId3" cstate="print"/>
          <a:srcRect/>
          <a:stretch>
            <a:fillRect/>
          </a:stretch>
        </p:blipFill>
        <p:spPr bwMode="auto">
          <a:xfrm>
            <a:off x="1331640" y="692696"/>
            <a:ext cx="6624736" cy="5688632"/>
          </a:xfrm>
          <a:prstGeom prst="rect">
            <a:avLst/>
          </a:prstGeom>
          <a:noFill/>
        </p:spPr>
      </p:pic>
      <p:pic>
        <p:nvPicPr>
          <p:cNvPr id="8" name="Picture 2" descr="C:\Meus Documentos Rodrigo\Avantis\TGA 2013-I\log avantis 10 anos.jpg"/>
          <p:cNvPicPr>
            <a:picLocks noChangeAspect="1" noChangeArrowheads="1"/>
          </p:cNvPicPr>
          <p:nvPr/>
        </p:nvPicPr>
        <p:blipFill>
          <a:blip r:embed="rId4" cstate="print"/>
          <a:srcRect/>
          <a:stretch>
            <a:fillRect/>
          </a:stretch>
        </p:blipFill>
        <p:spPr bwMode="auto">
          <a:xfrm>
            <a:off x="7380312" y="72008"/>
            <a:ext cx="1725699" cy="871618"/>
          </a:xfrm>
          <a:prstGeom prst="rect">
            <a:avLst/>
          </a:prstGeom>
        </p:spPr>
        <p:style>
          <a:lnRef idx="0">
            <a:schemeClr val="accent3"/>
          </a:lnRef>
          <a:fillRef idx="3">
            <a:schemeClr val="accent3"/>
          </a:fillRef>
          <a:effectRef idx="3">
            <a:schemeClr val="accent3"/>
          </a:effectRef>
          <a:fontRef idx="minor">
            <a:schemeClr val="lt1"/>
          </a:fontRef>
        </p:style>
      </p:pic>
    </p:spTree>
  </p:cSld>
  <p:clrMapOvr>
    <a:masterClrMapping/>
  </p:clrMapOvr>
  <p:transition spd="med">
    <p:newsflash/>
  </p:transition>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wrap="square" lIns="91440" tIns="45720" rIns="91440" bIns="45720" rtlCol="0">
        <a:spAutoFit/>
      </a:bodyPr>
      <a:lstStyle>
        <a:defPPr marL="0" marR="0" indent="0" defTabSz="914400" rtl="0" eaLnBrk="1" fontAlgn="auto" latinLnBrk="0" hangingPunct="1">
          <a:lnSpc>
            <a:spcPct val="100000"/>
          </a:lnSpc>
          <a:spcBef>
            <a:spcPts val="300"/>
          </a:spcBef>
          <a:spcAft>
            <a:spcPts val="0"/>
          </a:spcAft>
          <a:buClrTx/>
          <a:buSzTx/>
          <a:tabLst/>
          <a:defRPr dirty="0" smtClean="0">
            <a:solidFill>
              <a:schemeClr val="tx1">
                <a:lumMod val="95000"/>
                <a:lumOff val="5000"/>
              </a:schemeClr>
            </a:solidFill>
            <a:latin typeface="Arial" pitchFamily="34" charset="0"/>
            <a:cs typeface="Arial" pitchFamily="34" charset="0"/>
          </a:defRPr>
        </a:defPPr>
      </a:lstStyle>
    </a:txDef>
  </a:objectDefaults>
  <a:extraClrSchemeLst/>
</a:theme>
</file>

<file path=docProps/app.xml><?xml version="1.0" encoding="utf-8"?>
<Properties xmlns="http://schemas.openxmlformats.org/officeDocument/2006/extended-properties" xmlns:vt="http://schemas.openxmlformats.org/officeDocument/2006/docPropsVTypes">
  <TotalTime>843</TotalTime>
  <Words>3170</Words>
  <Application>Microsoft Office PowerPoint</Application>
  <PresentationFormat>Apresentação na tela (4:3)</PresentationFormat>
  <Paragraphs>310</Paragraphs>
  <Slides>30</Slides>
  <Notes>0</Notes>
  <HiddenSlides>0</HiddenSlides>
  <MMClips>0</MMClips>
  <ScaleCrop>false</ScaleCrop>
  <HeadingPairs>
    <vt:vector size="6" baseType="variant">
      <vt:variant>
        <vt:lpstr>Tema</vt:lpstr>
      </vt:variant>
      <vt:variant>
        <vt:i4>1</vt:i4>
      </vt:variant>
      <vt:variant>
        <vt:lpstr>Servidores OLE incorporados</vt:lpstr>
      </vt:variant>
      <vt:variant>
        <vt:i4>1</vt:i4>
      </vt:variant>
      <vt:variant>
        <vt:lpstr>Títulos de slides</vt:lpstr>
      </vt:variant>
      <vt:variant>
        <vt:i4>30</vt:i4>
      </vt:variant>
    </vt:vector>
  </HeadingPairs>
  <TitlesOfParts>
    <vt:vector size="32" baseType="lpstr">
      <vt:lpstr>Tema do Office</vt:lpstr>
      <vt:lpstr>CorelDRAW</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casa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Rodrigo</dc:creator>
  <cp:lastModifiedBy>Rodrigo</cp:lastModifiedBy>
  <cp:revision>66</cp:revision>
  <dcterms:created xsi:type="dcterms:W3CDTF">2008-08-09T14:14:55Z</dcterms:created>
  <dcterms:modified xsi:type="dcterms:W3CDTF">2013-03-10T22:28:42Z</dcterms:modified>
</cp:coreProperties>
</file>